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1" r:id="rId4"/>
  </p:sldMasterIdLst>
  <p:notesMasterIdLst>
    <p:notesMasterId r:id="rId15"/>
  </p:notesMasterIdLst>
  <p:sldIdLst>
    <p:sldId id="256" r:id="rId5"/>
    <p:sldId id="257" r:id="rId6"/>
    <p:sldId id="259" r:id="rId7"/>
    <p:sldId id="283" r:id="rId8"/>
    <p:sldId id="274" r:id="rId9"/>
    <p:sldId id="276" r:id="rId10"/>
    <p:sldId id="290" r:id="rId11"/>
    <p:sldId id="291" r:id="rId12"/>
    <p:sldId id="262" r:id="rId13"/>
    <p:sldId id="30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oureddine Elbouardi" initials="NE" lastIdx="1" clrIdx="0">
    <p:extLst>
      <p:ext uri="{19B8F6BF-5375-455C-9EA6-DF929625EA0E}">
        <p15:presenceInfo xmlns:p15="http://schemas.microsoft.com/office/powerpoint/2012/main" userId="0c999b8a627619a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5B4A"/>
    <a:srgbClr val="276F1D"/>
    <a:srgbClr val="F5530B"/>
    <a:srgbClr val="42826E"/>
    <a:srgbClr val="073381"/>
    <a:srgbClr val="FF6347"/>
    <a:srgbClr val="A53C1F"/>
    <a:srgbClr val="B01513"/>
    <a:srgbClr val="ACD4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D49427-AF36-4876-A32F-85AC04749912}" v="2" dt="2022-05-23T20:58:14.6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75" autoAdjust="0"/>
    <p:restoredTop sz="94660"/>
  </p:normalViewPr>
  <p:slideViewPr>
    <p:cSldViewPr snapToGrid="0">
      <p:cViewPr varScale="1">
        <p:scale>
          <a:sx n="63" d="100"/>
          <a:sy n="63" d="100"/>
        </p:scale>
        <p:origin x="60" y="1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51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52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CHARKI MILOUD" userId="S::miloud_echarki@um5.ac.ma::cc2baf32-8804-4677-9f53-a3fa3155939a" providerId="AD" clId="Web-{C0D49427-AF36-4876-A32F-85AC04749912}"/>
    <pc:docChg chg="modSld">
      <pc:chgData name="ECHARKI MILOUD" userId="S::miloud_echarki@um5.ac.ma::cc2baf32-8804-4677-9f53-a3fa3155939a" providerId="AD" clId="Web-{C0D49427-AF36-4876-A32F-85AC04749912}" dt="2022-05-23T20:57:57.432" v="0" actId="20577"/>
      <pc:docMkLst>
        <pc:docMk/>
      </pc:docMkLst>
      <pc:sldChg chg="modSp">
        <pc:chgData name="ECHARKI MILOUD" userId="S::miloud_echarki@um5.ac.ma::cc2baf32-8804-4677-9f53-a3fa3155939a" providerId="AD" clId="Web-{C0D49427-AF36-4876-A32F-85AC04749912}" dt="2022-05-23T20:57:57.432" v="0" actId="20577"/>
        <pc:sldMkLst>
          <pc:docMk/>
          <pc:sldMk cId="2355951050" sldId="256"/>
        </pc:sldMkLst>
        <pc:spChg chg="mod">
          <ac:chgData name="ECHARKI MILOUD" userId="S::miloud_echarki@um5.ac.ma::cc2baf32-8804-4677-9f53-a3fa3155939a" providerId="AD" clId="Web-{C0D49427-AF36-4876-A32F-85AC04749912}" dt="2022-05-23T20:57:57.432" v="0" actId="20577"/>
          <ac:spMkLst>
            <pc:docMk/>
            <pc:sldMk cId="2355951050" sldId="256"/>
            <ac:spMk id="2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2D51DF-8071-44E3-9DF0-C356B3D6A06B}" type="datetimeFigureOut">
              <a:rPr lang="fr-FR" smtClean="0"/>
              <a:t>31/08/2022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517712-8388-4DCB-A9A9-46D6C16E147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4021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517712-8388-4DCB-A9A9-46D6C16E147B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91302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26985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05637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89656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2403591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2718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587264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29766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688685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43934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84030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56650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75993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97283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33378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1303038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15939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4629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31-Aug-22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25058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2" r:id="rId1"/>
    <p:sldLayoutId id="2147483853" r:id="rId2"/>
    <p:sldLayoutId id="2147483854" r:id="rId3"/>
    <p:sldLayoutId id="2147483855" r:id="rId4"/>
    <p:sldLayoutId id="2147483856" r:id="rId5"/>
    <p:sldLayoutId id="2147483857" r:id="rId6"/>
    <p:sldLayoutId id="2147483858" r:id="rId7"/>
    <p:sldLayoutId id="2147483859" r:id="rId8"/>
    <p:sldLayoutId id="2147483860" r:id="rId9"/>
    <p:sldLayoutId id="2147483861" r:id="rId10"/>
    <p:sldLayoutId id="2147483862" r:id="rId11"/>
    <p:sldLayoutId id="2147483863" r:id="rId12"/>
    <p:sldLayoutId id="2147483864" r:id="rId13"/>
    <p:sldLayoutId id="2147483865" r:id="rId14"/>
    <p:sldLayoutId id="2147483866" r:id="rId15"/>
    <p:sldLayoutId id="2147483867" r:id="rId16"/>
    <p:sldLayoutId id="2147483868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195809" y="1995457"/>
            <a:ext cx="12121645" cy="1703371"/>
          </a:xfrm>
        </p:spPr>
        <p:txBody>
          <a:bodyPr/>
          <a:lstStyle/>
          <a:p>
            <a:pPr algn="ctr">
              <a:lnSpc>
                <a:spcPct val="139990"/>
              </a:lnSpc>
            </a:pPr>
            <a:r>
              <a:rPr lang="fr-FR" sz="3200" b="1" dirty="0" smtClean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Réalisation </a:t>
            </a:r>
            <a:r>
              <a:rPr lang="fr-FR" sz="3200" b="1" dirty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d’une </a:t>
            </a:r>
            <a:r>
              <a:rPr lang="fr-FR" sz="3200" b="1" dirty="0" smtClean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Application pour la Détection des Transactions </a:t>
            </a:r>
            <a:r>
              <a:rPr lang="fr-FR" sz="3200" b="1" dirty="0" smtClean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</a:t>
            </a:r>
            <a:r>
              <a:rPr lang="fr-FR" sz="3200" b="1" dirty="0" smtClean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rauduleuses </a:t>
            </a:r>
            <a:endParaRPr lang="fr-FR" sz="3200" b="1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6626" y="4859522"/>
            <a:ext cx="11925837" cy="861420"/>
          </a:xfrm>
        </p:spPr>
        <p:txBody>
          <a:bodyPr>
            <a:normAutofit/>
          </a:bodyPr>
          <a:lstStyle/>
          <a:p>
            <a:r>
              <a:rPr lang="fr-FR" sz="24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</a:t>
            </a:r>
            <a:r>
              <a:rPr lang="fr-FR" sz="2400" b="1" cap="none" dirty="0">
                <a:ln w="0"/>
                <a:solidFill>
                  <a:schemeClr val="tx1"/>
                </a:solidFill>
              </a:rPr>
              <a:t>Réalisé par  </a:t>
            </a:r>
            <a:r>
              <a:rPr lang="fr-FR" sz="2400" b="1" cap="none" dirty="0" smtClean="0">
                <a:ln w="0"/>
                <a:solidFill>
                  <a:schemeClr val="tx1"/>
                </a:solidFill>
              </a:rPr>
              <a:t>:ECHARKI Miloud                           </a:t>
            </a:r>
            <a:r>
              <a:rPr lang="fr-FR" sz="2400" b="1" cap="none" dirty="0">
                <a:ln w="0"/>
                <a:solidFill>
                  <a:schemeClr val="tx1"/>
                </a:solidFill>
              </a:rPr>
              <a:t>Encadré </a:t>
            </a:r>
            <a:r>
              <a:rPr lang="fr-FR" sz="2400" b="1" cap="none" dirty="0" smtClean="0">
                <a:ln w="0"/>
                <a:solidFill>
                  <a:schemeClr val="tx1"/>
                </a:solidFill>
              </a:rPr>
              <a:t>par</a:t>
            </a:r>
            <a:r>
              <a:rPr lang="fr-FR" sz="2400" b="1" cap="none" dirty="0" smtClean="0">
                <a:ln w="0"/>
                <a:solidFill>
                  <a:schemeClr val="tx1"/>
                </a:solidFill>
              </a:rPr>
              <a:t>: </a:t>
            </a:r>
            <a:r>
              <a:rPr lang="fr-FR" sz="2400" b="1" cap="none" dirty="0" err="1" smtClean="0">
                <a:ln w="0"/>
                <a:solidFill>
                  <a:schemeClr val="tx1"/>
                </a:solidFill>
              </a:rPr>
              <a:t>Mr.MASTOURI</a:t>
            </a:r>
            <a:r>
              <a:rPr lang="fr-FR" sz="2400" b="1" cap="none" dirty="0" smtClean="0">
                <a:ln w="0"/>
                <a:solidFill>
                  <a:schemeClr val="tx1"/>
                </a:solidFill>
              </a:rPr>
              <a:t> </a:t>
            </a:r>
            <a:r>
              <a:rPr lang="fr-FR" sz="2400" b="1" cap="none" dirty="0" err="1" smtClean="0">
                <a:ln w="0"/>
                <a:solidFill>
                  <a:schemeClr val="tx1"/>
                </a:solidFill>
              </a:rPr>
              <a:t>Reda</a:t>
            </a:r>
            <a:r>
              <a:rPr lang="fr-FR" sz="2400" b="1" cap="none" dirty="0" smtClean="0">
                <a:ln w="0"/>
                <a:solidFill>
                  <a:schemeClr val="tx1"/>
                </a:solidFill>
              </a:rPr>
              <a:t> </a:t>
            </a:r>
            <a:endParaRPr lang="fr-FR" sz="2400" b="1" cap="none" dirty="0">
              <a:ln w="0"/>
              <a:solidFill>
                <a:schemeClr val="tx1"/>
              </a:solidFill>
            </a:endParaRPr>
          </a:p>
        </p:txBody>
      </p:sp>
      <p:cxnSp>
        <p:nvCxnSpPr>
          <p:cNvPr id="11" name="Google Shape;90;p1"/>
          <p:cNvCxnSpPr/>
          <p:nvPr/>
        </p:nvCxnSpPr>
        <p:spPr>
          <a:xfrm>
            <a:off x="783271" y="2359164"/>
            <a:ext cx="10820400" cy="0"/>
          </a:xfrm>
          <a:prstGeom prst="straightConnector1">
            <a:avLst/>
          </a:prstGeom>
          <a:noFill/>
          <a:ln w="47625" cap="rnd" cmpd="sng">
            <a:solidFill>
              <a:srgbClr val="D7ED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89;p1"/>
          <p:cNvCxnSpPr/>
          <p:nvPr/>
        </p:nvCxnSpPr>
        <p:spPr>
          <a:xfrm>
            <a:off x="783271" y="3823957"/>
            <a:ext cx="10820400" cy="0"/>
          </a:xfrm>
          <a:prstGeom prst="straightConnector1">
            <a:avLst/>
          </a:prstGeom>
          <a:noFill/>
          <a:ln w="47625" cap="rnd" cmpd="sng">
            <a:solidFill>
              <a:srgbClr val="D7EDF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" name="Google Shape;9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861065" y="445183"/>
            <a:ext cx="1910528" cy="155027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4;p1"/>
          <p:cNvSpPr txBox="1"/>
          <p:nvPr/>
        </p:nvSpPr>
        <p:spPr>
          <a:xfrm>
            <a:off x="3992535" y="5920054"/>
            <a:ext cx="4114017" cy="420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fr-FR" sz="1953" b="1" dirty="0" smtClean="0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Année </a:t>
            </a:r>
            <a:r>
              <a:rPr lang="fr-FR" sz="1953" b="1" dirty="0" smtClean="0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</a:t>
            </a:r>
            <a:r>
              <a:rPr lang="fr-FR" sz="1953" b="1" dirty="0" smtClean="0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niversitaire : 2021/2022</a:t>
            </a:r>
            <a:endParaRPr lang="fr-FR" sz="1200" b="1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7064" y="-362697"/>
            <a:ext cx="2065806" cy="366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51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195809" y="1995457"/>
            <a:ext cx="12121645" cy="1703371"/>
          </a:xfrm>
        </p:spPr>
        <p:txBody>
          <a:bodyPr/>
          <a:lstStyle/>
          <a:p>
            <a:pPr algn="ctr">
              <a:lnSpc>
                <a:spcPct val="139990"/>
              </a:lnSpc>
            </a:pPr>
            <a:r>
              <a:rPr lang="fr-FR" sz="3200" b="1" dirty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Conception et réalisation d’une application web  pour</a:t>
            </a:r>
            <a:br>
              <a:rPr lang="fr-FR" sz="3200" b="1" dirty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lang="fr-FR" sz="3200" b="1" dirty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la </a:t>
            </a:r>
            <a:r>
              <a:rPr lang="fr-FR" sz="3200" b="1" dirty="0"/>
              <a:t>Gestion de Suivi d’Insertion des Lauréats </a:t>
            </a:r>
            <a:r>
              <a:rPr lang="fr-FR" sz="3200" b="1" dirty="0" err="1"/>
              <a:t>Ssi</a:t>
            </a:r>
            <a:r>
              <a:rPr lang="fr-FR" sz="3200" b="1" dirty="0">
                <a:solidFill>
                  <a:srgbClr val="D7EDF8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.</a:t>
            </a:r>
            <a:endParaRPr lang="fr-FR" sz="3200" b="1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6626" y="4859522"/>
            <a:ext cx="11925837" cy="861420"/>
          </a:xfrm>
        </p:spPr>
        <p:txBody>
          <a:bodyPr>
            <a:normAutofit/>
          </a:bodyPr>
          <a:lstStyle/>
          <a:p>
            <a:r>
              <a:rPr lang="fr-FR" sz="24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Réalisé par  : MILOUD ECHARKI                           Encadré par: MR.BOUZIDI Driss 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10597242" y="-10946"/>
            <a:ext cx="1328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</a:p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</a:t>
            </a:r>
          </a:p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</a:p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</a:p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</a:p>
          <a:p>
            <a:r>
              <a:rPr lang="en-US" sz="1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</a:p>
        </p:txBody>
      </p:sp>
      <p:pic>
        <p:nvPicPr>
          <p:cNvPr id="9" name="Google Shape;91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65293" y="530358"/>
            <a:ext cx="1776252" cy="14650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" name="Google Shape;90;p1"/>
          <p:cNvCxnSpPr/>
          <p:nvPr/>
        </p:nvCxnSpPr>
        <p:spPr>
          <a:xfrm>
            <a:off x="783271" y="2359164"/>
            <a:ext cx="10820400" cy="0"/>
          </a:xfrm>
          <a:prstGeom prst="straightConnector1">
            <a:avLst/>
          </a:prstGeom>
          <a:noFill/>
          <a:ln w="47625" cap="rnd" cmpd="sng">
            <a:solidFill>
              <a:srgbClr val="D7EDF8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89;p1"/>
          <p:cNvCxnSpPr/>
          <p:nvPr/>
        </p:nvCxnSpPr>
        <p:spPr>
          <a:xfrm>
            <a:off x="783271" y="3823957"/>
            <a:ext cx="10820400" cy="0"/>
          </a:xfrm>
          <a:prstGeom prst="straightConnector1">
            <a:avLst/>
          </a:prstGeom>
          <a:noFill/>
          <a:ln w="47625" cap="rnd" cmpd="sng">
            <a:solidFill>
              <a:srgbClr val="D7EDF8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13" name="Google Shape;91;p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07754" y="438303"/>
            <a:ext cx="1910528" cy="155027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4;p1"/>
          <p:cNvSpPr txBox="1"/>
          <p:nvPr/>
        </p:nvSpPr>
        <p:spPr>
          <a:xfrm>
            <a:off x="3992535" y="5920054"/>
            <a:ext cx="4114017" cy="420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sz="1953" dirty="0" err="1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Année</a:t>
            </a:r>
            <a:r>
              <a:rPr lang="en-US" sz="1953" dirty="0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1953" dirty="0" err="1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universitaire</a:t>
            </a:r>
            <a:r>
              <a:rPr lang="en-US" sz="1953" dirty="0">
                <a:solidFill>
                  <a:srgbClr val="EBEBEB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: 2020/2021</a:t>
            </a:r>
            <a:endParaRPr sz="1200" dirty="0"/>
          </a:p>
        </p:txBody>
      </p:sp>
      <p:sp>
        <p:nvSpPr>
          <p:cNvPr id="15" name="Rectangle 14"/>
          <p:cNvSpPr/>
          <p:nvPr/>
        </p:nvSpPr>
        <p:spPr>
          <a:xfrm>
            <a:off x="10318282" y="-10945"/>
            <a:ext cx="1087655" cy="1200328"/>
          </a:xfrm>
          <a:prstGeom prst="rect">
            <a:avLst/>
          </a:prstGeom>
          <a:pattFill prst="pct50">
            <a:fgClr>
              <a:srgbClr val="42826E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Rectangle 15"/>
          <p:cNvSpPr/>
          <p:nvPr/>
        </p:nvSpPr>
        <p:spPr>
          <a:xfrm>
            <a:off x="577638" y="13112"/>
            <a:ext cx="1087655" cy="1200328"/>
          </a:xfrm>
          <a:prstGeom prst="rect">
            <a:avLst/>
          </a:prstGeom>
          <a:pattFill prst="pct50">
            <a:fgClr>
              <a:srgbClr val="42826E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1725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03312" y="652388"/>
            <a:ext cx="9404723" cy="1400530"/>
          </a:xfrm>
        </p:spPr>
        <p:txBody>
          <a:bodyPr/>
          <a:lstStyle/>
          <a:p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" b="1" dirty="0" smtClean="0"/>
              <a:t>TABLE </a:t>
            </a:r>
            <a:r>
              <a:rPr lang="en" b="1" dirty="0"/>
              <a:t>OF CONTENTS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103312" y="2052918"/>
            <a:ext cx="9816325" cy="4195481"/>
          </a:xfrm>
        </p:spPr>
        <p:txBody>
          <a:bodyPr>
            <a:normAutofit/>
          </a:bodyPr>
          <a:lstStyle/>
          <a:p>
            <a:r>
              <a:rPr lang="fr-F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</a:t>
            </a:r>
            <a:r>
              <a:rPr lang="fr-FR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 RIDE </a:t>
            </a:r>
            <a:r>
              <a:rPr lang="fr-F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	</a:t>
            </a:r>
          </a:p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PROBLEMATIQUE</a:t>
            </a:r>
            <a:endParaRPr lang="fr-F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</a:t>
            </a:r>
            <a:endParaRPr lang="fr-F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REALSATION </a:t>
            </a:r>
            <a:r>
              <a:rPr 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 PROJET</a:t>
            </a:r>
            <a:endParaRPr lang="fr-FR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</a:p>
        </p:txBody>
      </p:sp>
      <p:sp>
        <p:nvSpPr>
          <p:cNvPr id="6" name="ZoneTexte 5"/>
          <p:cNvSpPr txBox="1"/>
          <p:nvPr/>
        </p:nvSpPr>
        <p:spPr>
          <a:xfrm>
            <a:off x="10474658" y="101600"/>
            <a:ext cx="5447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/>
              <a:t>2</a:t>
            </a:r>
            <a:endParaRPr lang="fr-FR" sz="4400" b="1" i="1" dirty="0"/>
          </a:p>
        </p:txBody>
      </p:sp>
      <p:grpSp>
        <p:nvGrpSpPr>
          <p:cNvPr id="5" name="Google Shape;1776;p44"/>
          <p:cNvGrpSpPr/>
          <p:nvPr/>
        </p:nvGrpSpPr>
        <p:grpSpPr>
          <a:xfrm>
            <a:off x="9288085" y="973128"/>
            <a:ext cx="793256" cy="182899"/>
            <a:chOff x="2685575" y="2835950"/>
            <a:chExt cx="433000" cy="99825"/>
          </a:xfrm>
        </p:grpSpPr>
        <p:sp>
          <p:nvSpPr>
            <p:cNvPr id="7" name="Google Shape;1777;p44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sp>
          <p:nvSpPr>
            <p:cNvPr id="8" name="Google Shape;1778;p44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sp>
          <p:nvSpPr>
            <p:cNvPr id="9" name="Google Shape;1779;p44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rgbClr val="00B05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75000"/>
                  </a:schemeClr>
                </a:solidFill>
              </a:endParaRPr>
            </a:p>
          </p:txBody>
        </p:sp>
        <p:sp>
          <p:nvSpPr>
            <p:cNvPr id="10" name="Google Shape;1780;p44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sp>
        <p:nvSpPr>
          <p:cNvPr id="4" name="Organigramme : Terminateur 3"/>
          <p:cNvSpPr/>
          <p:nvPr/>
        </p:nvSpPr>
        <p:spPr>
          <a:xfrm>
            <a:off x="1194752" y="1439120"/>
            <a:ext cx="5653088" cy="45719"/>
          </a:xfrm>
          <a:prstGeom prst="flowChartTerminator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19675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40">
          <a:fgClr>
            <a:srgbClr val="315B4A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1600" y="270573"/>
            <a:ext cx="10556239" cy="14294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de L’Organisme d’</a:t>
            </a:r>
            <a:r>
              <a:rPr lang="fr-F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  <a:r>
              <a:rPr lang="fr-F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cceuil</a:t>
            </a:r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0446679" y="124179"/>
            <a:ext cx="6477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/>
              <a:t>3</a:t>
            </a:r>
            <a:endParaRPr lang="fr-FR" sz="4400" b="1" i="1" dirty="0"/>
          </a:p>
        </p:txBody>
      </p:sp>
      <p:sp>
        <p:nvSpPr>
          <p:cNvPr id="6" name="Rectangle 5"/>
          <p:cNvSpPr/>
          <p:nvPr/>
        </p:nvSpPr>
        <p:spPr>
          <a:xfrm>
            <a:off x="2647506" y="1497011"/>
            <a:ext cx="9197163" cy="4738576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lvl="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fr-FR" sz="2400" b="1" dirty="0" smtClean="0"/>
              <a:t>Formée </a:t>
            </a:r>
            <a:r>
              <a:rPr lang="fr-FR" sz="2400" b="1" dirty="0" smtClean="0"/>
              <a:t>a l’ENSIAS  </a:t>
            </a:r>
            <a:endParaRPr lang="fr-FR" sz="2400" b="1" dirty="0"/>
          </a:p>
          <a:p>
            <a:pPr marL="342900" lvl="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fr-FR" sz="2400" dirty="0" smtClean="0"/>
              <a:t> </a:t>
            </a:r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gérer par des  professeur l‘</a:t>
            </a:r>
            <a:r>
              <a:rPr lang="fr-FR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ensias</a:t>
            </a:r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et des ingénieurs</a:t>
            </a:r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dans des domaines informatiques défèrent  </a:t>
            </a:r>
            <a:r>
              <a:rPr lang="fr-FR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lvl="0" indent="-342900">
              <a:lnSpc>
                <a:spcPct val="250000"/>
              </a:lnSpc>
              <a:buFont typeface="Wingdings" panose="05000000000000000000" pitchFamily="2" charset="2"/>
              <a:buChar char="§"/>
            </a:pPr>
            <a:r>
              <a:rPr lang="fr-FR" sz="2400" dirty="0"/>
              <a:t> </a:t>
            </a:r>
            <a:r>
              <a:rPr lang="fr-FR" sz="2400" b="1" dirty="0" smtClean="0"/>
              <a:t>a pour but le développement et l’organisation des stages </a:t>
            </a:r>
            <a:endParaRPr lang="en-US" sz="2400" b="1" dirty="0"/>
          </a:p>
          <a:p>
            <a:pPr>
              <a:lnSpc>
                <a:spcPct val="250000"/>
              </a:lnSpc>
            </a:pPr>
            <a:endParaRPr lang="fr-FR" sz="2400" b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1820756"/>
            <a:ext cx="2417841" cy="429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16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154956" y="1073889"/>
            <a:ext cx="8825657" cy="2413590"/>
          </a:xfrm>
        </p:spPr>
        <p:txBody>
          <a:bodyPr/>
          <a:lstStyle/>
          <a:p>
            <a:pPr algn="ctr"/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PROBLEMATQUE</a:t>
            </a:r>
            <a:endParaRPr lang="fr-FR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7030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833822"/>
          </a:xfrm>
        </p:spPr>
        <p:txBody>
          <a:bodyPr/>
          <a:lstStyle/>
          <a:p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PROBLEMATIQE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08074" y="1594884"/>
            <a:ext cx="9364847" cy="59542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tx1"/>
                </a:solidFill>
              </a:rPr>
              <a:t>S</a:t>
            </a:r>
            <a:r>
              <a:rPr lang="fr-FR" sz="2800" b="1" dirty="0" smtClean="0">
                <a:solidFill>
                  <a:schemeClr val="tx1"/>
                </a:solidFill>
              </a:rPr>
              <a:t>ervices </a:t>
            </a:r>
            <a:r>
              <a:rPr lang="fr-FR" sz="2800" b="1" dirty="0">
                <a:solidFill>
                  <a:schemeClr val="tx1"/>
                </a:solidFill>
              </a:rPr>
              <a:t>en </a:t>
            </a:r>
            <a:r>
              <a:rPr lang="fr-FR" sz="2800" b="1" dirty="0" smtClean="0">
                <a:solidFill>
                  <a:schemeClr val="tx1"/>
                </a:solidFill>
              </a:rPr>
              <a:t>ligne et les criminels</a:t>
            </a:r>
            <a:endParaRPr lang="fr-FR" sz="2800" b="1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0419908" y="116958"/>
            <a:ext cx="691116" cy="7655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4</a:t>
            </a:r>
            <a:endParaRPr lang="fr-FR" sz="4000" b="1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0328" y="2498651"/>
            <a:ext cx="5722207" cy="38177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72358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Oval 34">
            <a:extLst>
              <a:ext uri="{FF2B5EF4-FFF2-40B4-BE49-F238E27FC236}">
                <a16:creationId xmlns:a16="http://schemas.microsoft.com/office/drawing/2014/main" xmlns="" id="{5DDABBE8-7360-452B-B856-38FEBE0D7B6C}"/>
              </a:ext>
            </a:extLst>
          </p:cNvPr>
          <p:cNvSpPr/>
          <p:nvPr/>
        </p:nvSpPr>
        <p:spPr>
          <a:xfrm flipV="1">
            <a:off x="4665178" y="5309005"/>
            <a:ext cx="2739830" cy="300753"/>
          </a:xfrm>
          <a:prstGeom prst="ellipse">
            <a:avLst/>
          </a:prstGeom>
          <a:solidFill>
            <a:schemeClr val="tx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reeform 5"/>
          <p:cNvSpPr>
            <a:spLocks/>
          </p:cNvSpPr>
          <p:nvPr/>
        </p:nvSpPr>
        <p:spPr bwMode="auto">
          <a:xfrm>
            <a:off x="4007380" y="3844300"/>
            <a:ext cx="3482976" cy="1245495"/>
          </a:xfrm>
          <a:custGeom>
            <a:avLst/>
            <a:gdLst>
              <a:gd name="T0" fmla="*/ 451 w 629"/>
              <a:gd name="T1" fmla="*/ 74 h 225"/>
              <a:gd name="T2" fmla="*/ 466 w 629"/>
              <a:gd name="T3" fmla="*/ 74 h 225"/>
              <a:gd name="T4" fmla="*/ 503 w 629"/>
              <a:gd name="T5" fmla="*/ 64 h 225"/>
              <a:gd name="T6" fmla="*/ 583 w 629"/>
              <a:gd name="T7" fmla="*/ 15 h 225"/>
              <a:gd name="T8" fmla="*/ 600 w 629"/>
              <a:gd name="T9" fmla="*/ 4 h 225"/>
              <a:gd name="T10" fmla="*/ 621 w 629"/>
              <a:gd name="T11" fmla="*/ 9 h 225"/>
              <a:gd name="T12" fmla="*/ 627 w 629"/>
              <a:gd name="T13" fmla="*/ 19 h 225"/>
              <a:gd name="T14" fmla="*/ 626 w 629"/>
              <a:gd name="T15" fmla="*/ 26 h 225"/>
              <a:gd name="T16" fmla="*/ 588 w 629"/>
              <a:gd name="T17" fmla="*/ 67 h 225"/>
              <a:gd name="T18" fmla="*/ 547 w 629"/>
              <a:gd name="T19" fmla="*/ 105 h 225"/>
              <a:gd name="T20" fmla="*/ 516 w 629"/>
              <a:gd name="T21" fmla="*/ 135 h 225"/>
              <a:gd name="T22" fmla="*/ 497 w 629"/>
              <a:gd name="T23" fmla="*/ 148 h 225"/>
              <a:gd name="T24" fmla="*/ 447 w 629"/>
              <a:gd name="T25" fmla="*/ 179 h 225"/>
              <a:gd name="T26" fmla="*/ 393 w 629"/>
              <a:gd name="T27" fmla="*/ 219 h 225"/>
              <a:gd name="T28" fmla="*/ 371 w 629"/>
              <a:gd name="T29" fmla="*/ 223 h 225"/>
              <a:gd name="T30" fmla="*/ 329 w 629"/>
              <a:gd name="T31" fmla="*/ 212 h 225"/>
              <a:gd name="T32" fmla="*/ 285 w 629"/>
              <a:gd name="T33" fmla="*/ 201 h 225"/>
              <a:gd name="T34" fmla="*/ 225 w 629"/>
              <a:gd name="T35" fmla="*/ 189 h 225"/>
              <a:gd name="T36" fmla="*/ 186 w 629"/>
              <a:gd name="T37" fmla="*/ 181 h 225"/>
              <a:gd name="T38" fmla="*/ 169 w 629"/>
              <a:gd name="T39" fmla="*/ 180 h 225"/>
              <a:gd name="T40" fmla="*/ 121 w 629"/>
              <a:gd name="T41" fmla="*/ 170 h 225"/>
              <a:gd name="T42" fmla="*/ 66 w 629"/>
              <a:gd name="T43" fmla="*/ 157 h 225"/>
              <a:gd name="T44" fmla="*/ 23 w 629"/>
              <a:gd name="T45" fmla="*/ 149 h 225"/>
              <a:gd name="T46" fmla="*/ 9 w 629"/>
              <a:gd name="T47" fmla="*/ 145 h 225"/>
              <a:gd name="T48" fmla="*/ 4 w 629"/>
              <a:gd name="T49" fmla="*/ 140 h 225"/>
              <a:gd name="T50" fmla="*/ 3 w 629"/>
              <a:gd name="T51" fmla="*/ 94 h 225"/>
              <a:gd name="T52" fmla="*/ 21 w 629"/>
              <a:gd name="T53" fmla="*/ 29 h 225"/>
              <a:gd name="T54" fmla="*/ 39 w 629"/>
              <a:gd name="T55" fmla="*/ 4 h 225"/>
              <a:gd name="T56" fmla="*/ 45 w 629"/>
              <a:gd name="T57" fmla="*/ 2 h 225"/>
              <a:gd name="T58" fmla="*/ 106 w 629"/>
              <a:gd name="T59" fmla="*/ 21 h 225"/>
              <a:gd name="T60" fmla="*/ 125 w 629"/>
              <a:gd name="T61" fmla="*/ 27 h 225"/>
              <a:gd name="T62" fmla="*/ 135 w 629"/>
              <a:gd name="T63" fmla="*/ 27 h 225"/>
              <a:gd name="T64" fmla="*/ 175 w 629"/>
              <a:gd name="T65" fmla="*/ 17 h 225"/>
              <a:gd name="T66" fmla="*/ 231 w 629"/>
              <a:gd name="T67" fmla="*/ 11 h 225"/>
              <a:gd name="T68" fmla="*/ 274 w 629"/>
              <a:gd name="T69" fmla="*/ 24 h 225"/>
              <a:gd name="T70" fmla="*/ 329 w 629"/>
              <a:gd name="T71" fmla="*/ 52 h 225"/>
              <a:gd name="T72" fmla="*/ 356 w 629"/>
              <a:gd name="T73" fmla="*/ 57 h 225"/>
              <a:gd name="T74" fmla="*/ 417 w 629"/>
              <a:gd name="T75" fmla="*/ 71 h 225"/>
              <a:gd name="T76" fmla="*/ 433 w 629"/>
              <a:gd name="T77" fmla="*/ 87 h 225"/>
              <a:gd name="T78" fmla="*/ 422 w 629"/>
              <a:gd name="T79" fmla="*/ 112 h 225"/>
              <a:gd name="T80" fmla="*/ 386 w 629"/>
              <a:gd name="T81" fmla="*/ 113 h 225"/>
              <a:gd name="T82" fmla="*/ 309 w 629"/>
              <a:gd name="T83" fmla="*/ 113 h 225"/>
              <a:gd name="T84" fmla="*/ 279 w 629"/>
              <a:gd name="T85" fmla="*/ 120 h 225"/>
              <a:gd name="T86" fmla="*/ 272 w 629"/>
              <a:gd name="T87" fmla="*/ 134 h 225"/>
              <a:gd name="T88" fmla="*/ 285 w 629"/>
              <a:gd name="T89" fmla="*/ 141 h 225"/>
              <a:gd name="T90" fmla="*/ 296 w 629"/>
              <a:gd name="T91" fmla="*/ 137 h 225"/>
              <a:gd name="T92" fmla="*/ 366 w 629"/>
              <a:gd name="T93" fmla="*/ 134 h 225"/>
              <a:gd name="T94" fmla="*/ 409 w 629"/>
              <a:gd name="T95" fmla="*/ 136 h 225"/>
              <a:gd name="T96" fmla="*/ 437 w 629"/>
              <a:gd name="T97" fmla="*/ 130 h 225"/>
              <a:gd name="T98" fmla="*/ 453 w 629"/>
              <a:gd name="T99" fmla="*/ 77 h 225"/>
              <a:gd name="T100" fmla="*/ 451 w 629"/>
              <a:gd name="T101" fmla="*/ 74 h 2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629" h="225">
                <a:moveTo>
                  <a:pt x="451" y="74"/>
                </a:moveTo>
                <a:cubicBezTo>
                  <a:pt x="457" y="74"/>
                  <a:pt x="462" y="74"/>
                  <a:pt x="466" y="74"/>
                </a:cubicBezTo>
                <a:cubicBezTo>
                  <a:pt x="480" y="73"/>
                  <a:pt x="491" y="68"/>
                  <a:pt x="503" y="64"/>
                </a:cubicBezTo>
                <a:cubicBezTo>
                  <a:pt x="533" y="52"/>
                  <a:pt x="557" y="33"/>
                  <a:pt x="583" y="15"/>
                </a:cubicBezTo>
                <a:cubicBezTo>
                  <a:pt x="589" y="11"/>
                  <a:pt x="594" y="7"/>
                  <a:pt x="600" y="4"/>
                </a:cubicBezTo>
                <a:cubicBezTo>
                  <a:pt x="608" y="0"/>
                  <a:pt x="615" y="2"/>
                  <a:pt x="621" y="9"/>
                </a:cubicBezTo>
                <a:cubicBezTo>
                  <a:pt x="623" y="12"/>
                  <a:pt x="625" y="16"/>
                  <a:pt x="627" y="19"/>
                </a:cubicBezTo>
                <a:cubicBezTo>
                  <a:pt x="629" y="22"/>
                  <a:pt x="628" y="24"/>
                  <a:pt x="626" y="26"/>
                </a:cubicBezTo>
                <a:cubicBezTo>
                  <a:pt x="613" y="40"/>
                  <a:pt x="601" y="54"/>
                  <a:pt x="588" y="67"/>
                </a:cubicBezTo>
                <a:cubicBezTo>
                  <a:pt x="575" y="80"/>
                  <a:pt x="560" y="92"/>
                  <a:pt x="547" y="105"/>
                </a:cubicBezTo>
                <a:cubicBezTo>
                  <a:pt x="536" y="115"/>
                  <a:pt x="527" y="126"/>
                  <a:pt x="516" y="135"/>
                </a:cubicBezTo>
                <a:cubicBezTo>
                  <a:pt x="511" y="140"/>
                  <a:pt x="503" y="144"/>
                  <a:pt x="497" y="148"/>
                </a:cubicBezTo>
                <a:cubicBezTo>
                  <a:pt x="480" y="158"/>
                  <a:pt x="464" y="169"/>
                  <a:pt x="447" y="179"/>
                </a:cubicBezTo>
                <a:cubicBezTo>
                  <a:pt x="427" y="190"/>
                  <a:pt x="411" y="205"/>
                  <a:pt x="393" y="219"/>
                </a:cubicBezTo>
                <a:cubicBezTo>
                  <a:pt x="386" y="225"/>
                  <a:pt x="379" y="225"/>
                  <a:pt x="371" y="223"/>
                </a:cubicBezTo>
                <a:cubicBezTo>
                  <a:pt x="357" y="219"/>
                  <a:pt x="343" y="216"/>
                  <a:pt x="329" y="212"/>
                </a:cubicBezTo>
                <a:cubicBezTo>
                  <a:pt x="314" y="208"/>
                  <a:pt x="300" y="205"/>
                  <a:pt x="285" y="201"/>
                </a:cubicBezTo>
                <a:cubicBezTo>
                  <a:pt x="265" y="197"/>
                  <a:pt x="245" y="193"/>
                  <a:pt x="225" y="189"/>
                </a:cubicBezTo>
                <a:cubicBezTo>
                  <a:pt x="212" y="186"/>
                  <a:pt x="199" y="183"/>
                  <a:pt x="186" y="181"/>
                </a:cubicBezTo>
                <a:cubicBezTo>
                  <a:pt x="180" y="180"/>
                  <a:pt x="174" y="180"/>
                  <a:pt x="169" y="180"/>
                </a:cubicBezTo>
                <a:cubicBezTo>
                  <a:pt x="152" y="180"/>
                  <a:pt x="137" y="175"/>
                  <a:pt x="121" y="170"/>
                </a:cubicBezTo>
                <a:cubicBezTo>
                  <a:pt x="103" y="165"/>
                  <a:pt x="85" y="161"/>
                  <a:pt x="66" y="157"/>
                </a:cubicBezTo>
                <a:cubicBezTo>
                  <a:pt x="52" y="154"/>
                  <a:pt x="38" y="152"/>
                  <a:pt x="23" y="149"/>
                </a:cubicBezTo>
                <a:cubicBezTo>
                  <a:pt x="18" y="148"/>
                  <a:pt x="13" y="147"/>
                  <a:pt x="9" y="145"/>
                </a:cubicBezTo>
                <a:cubicBezTo>
                  <a:pt x="7" y="144"/>
                  <a:pt x="5" y="142"/>
                  <a:pt x="4" y="140"/>
                </a:cubicBezTo>
                <a:cubicBezTo>
                  <a:pt x="0" y="125"/>
                  <a:pt x="1" y="109"/>
                  <a:pt x="3" y="94"/>
                </a:cubicBezTo>
                <a:cubicBezTo>
                  <a:pt x="6" y="72"/>
                  <a:pt x="12" y="50"/>
                  <a:pt x="21" y="29"/>
                </a:cubicBezTo>
                <a:cubicBezTo>
                  <a:pt x="26" y="20"/>
                  <a:pt x="30" y="10"/>
                  <a:pt x="39" y="4"/>
                </a:cubicBezTo>
                <a:cubicBezTo>
                  <a:pt x="40" y="3"/>
                  <a:pt x="43" y="2"/>
                  <a:pt x="45" y="2"/>
                </a:cubicBezTo>
                <a:cubicBezTo>
                  <a:pt x="66" y="8"/>
                  <a:pt x="86" y="15"/>
                  <a:pt x="106" y="21"/>
                </a:cubicBezTo>
                <a:cubicBezTo>
                  <a:pt x="113" y="23"/>
                  <a:pt x="119" y="25"/>
                  <a:pt x="125" y="27"/>
                </a:cubicBezTo>
                <a:cubicBezTo>
                  <a:pt x="129" y="28"/>
                  <a:pt x="132" y="28"/>
                  <a:pt x="135" y="27"/>
                </a:cubicBezTo>
                <a:cubicBezTo>
                  <a:pt x="149" y="24"/>
                  <a:pt x="162" y="20"/>
                  <a:pt x="175" y="17"/>
                </a:cubicBezTo>
                <a:cubicBezTo>
                  <a:pt x="193" y="13"/>
                  <a:pt x="212" y="9"/>
                  <a:pt x="231" y="11"/>
                </a:cubicBezTo>
                <a:cubicBezTo>
                  <a:pt x="246" y="13"/>
                  <a:pt x="261" y="17"/>
                  <a:pt x="274" y="24"/>
                </a:cubicBezTo>
                <a:cubicBezTo>
                  <a:pt x="293" y="33"/>
                  <a:pt x="311" y="42"/>
                  <a:pt x="329" y="52"/>
                </a:cubicBezTo>
                <a:cubicBezTo>
                  <a:pt x="337" y="56"/>
                  <a:pt x="347" y="56"/>
                  <a:pt x="356" y="57"/>
                </a:cubicBezTo>
                <a:cubicBezTo>
                  <a:pt x="377" y="60"/>
                  <a:pt x="398" y="62"/>
                  <a:pt x="417" y="71"/>
                </a:cubicBezTo>
                <a:cubicBezTo>
                  <a:pt x="425" y="74"/>
                  <a:pt x="428" y="81"/>
                  <a:pt x="433" y="87"/>
                </a:cubicBezTo>
                <a:cubicBezTo>
                  <a:pt x="440" y="96"/>
                  <a:pt x="435" y="111"/>
                  <a:pt x="422" y="112"/>
                </a:cubicBezTo>
                <a:cubicBezTo>
                  <a:pt x="410" y="113"/>
                  <a:pt x="398" y="114"/>
                  <a:pt x="386" y="113"/>
                </a:cubicBezTo>
                <a:cubicBezTo>
                  <a:pt x="360" y="111"/>
                  <a:pt x="334" y="109"/>
                  <a:pt x="309" y="113"/>
                </a:cubicBezTo>
                <a:cubicBezTo>
                  <a:pt x="299" y="114"/>
                  <a:pt x="289" y="117"/>
                  <a:pt x="279" y="120"/>
                </a:cubicBezTo>
                <a:cubicBezTo>
                  <a:pt x="273" y="122"/>
                  <a:pt x="270" y="128"/>
                  <a:pt x="272" y="134"/>
                </a:cubicBezTo>
                <a:cubicBezTo>
                  <a:pt x="274" y="139"/>
                  <a:pt x="279" y="142"/>
                  <a:pt x="285" y="141"/>
                </a:cubicBezTo>
                <a:cubicBezTo>
                  <a:pt x="289" y="140"/>
                  <a:pt x="292" y="138"/>
                  <a:pt x="296" y="137"/>
                </a:cubicBezTo>
                <a:cubicBezTo>
                  <a:pt x="319" y="131"/>
                  <a:pt x="343" y="132"/>
                  <a:pt x="366" y="134"/>
                </a:cubicBezTo>
                <a:cubicBezTo>
                  <a:pt x="381" y="135"/>
                  <a:pt x="395" y="136"/>
                  <a:pt x="409" y="136"/>
                </a:cubicBezTo>
                <a:cubicBezTo>
                  <a:pt x="418" y="136"/>
                  <a:pt x="428" y="134"/>
                  <a:pt x="437" y="130"/>
                </a:cubicBezTo>
                <a:cubicBezTo>
                  <a:pt x="454" y="122"/>
                  <a:pt x="465" y="96"/>
                  <a:pt x="453" y="77"/>
                </a:cubicBezTo>
                <a:cubicBezTo>
                  <a:pt x="452" y="76"/>
                  <a:pt x="452" y="76"/>
                  <a:pt x="451" y="74"/>
                </a:cubicBezTo>
                <a:close/>
              </a:path>
            </a:pathLst>
          </a:cu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DB0A9C50-B290-4C30-A65A-9D7AB111D154}"/>
              </a:ext>
            </a:extLst>
          </p:cNvPr>
          <p:cNvSpPr txBox="1"/>
          <p:nvPr/>
        </p:nvSpPr>
        <p:spPr>
          <a:xfrm>
            <a:off x="0" y="332077"/>
            <a:ext cx="103356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000" b="0" i="0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Création</a:t>
            </a:r>
            <a:r>
              <a:rPr kumimoji="0" lang="fr-FR" sz="4000" b="0" i="0" u="none" strike="noStrike" kern="1200" cap="none" spc="0" normalizeH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d’une application pour la détection de fraude basée sur ML</a:t>
            </a:r>
            <a:endParaRPr kumimoji="0" lang="fr-FR" sz="40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2D5FAAC8-4DCE-4294-BF1E-FDD9D9F30F9B}"/>
              </a:ext>
            </a:extLst>
          </p:cNvPr>
          <p:cNvGrpSpPr/>
          <p:nvPr/>
        </p:nvGrpSpPr>
        <p:grpSpPr>
          <a:xfrm>
            <a:off x="5099726" y="1693917"/>
            <a:ext cx="1731496" cy="2111981"/>
            <a:chOff x="7549436" y="-3035119"/>
            <a:chExt cx="1474296" cy="1798263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xmlns="" id="{DB0C78FB-797C-48A5-8471-90AE252A576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27222" y="-2761530"/>
              <a:ext cx="917325" cy="1524674"/>
            </a:xfrm>
            <a:custGeom>
              <a:avLst/>
              <a:gdLst>
                <a:gd name="T0" fmla="*/ 674 w 750"/>
                <a:gd name="T1" fmla="*/ 602 h 1237"/>
                <a:gd name="T2" fmla="*/ 750 w 750"/>
                <a:gd name="T3" fmla="*/ 376 h 1237"/>
                <a:gd name="T4" fmla="*/ 638 w 750"/>
                <a:gd name="T5" fmla="*/ 110 h 1237"/>
                <a:gd name="T6" fmla="*/ 370 w 750"/>
                <a:gd name="T7" fmla="*/ 2 h 1237"/>
                <a:gd name="T8" fmla="*/ 110 w 750"/>
                <a:gd name="T9" fmla="*/ 112 h 1237"/>
                <a:gd name="T10" fmla="*/ 1 w 750"/>
                <a:gd name="T11" fmla="*/ 373 h 1237"/>
                <a:gd name="T12" fmla="*/ 77 w 750"/>
                <a:gd name="T13" fmla="*/ 603 h 1237"/>
                <a:gd name="T14" fmla="*/ 205 w 750"/>
                <a:gd name="T15" fmla="*/ 976 h 1237"/>
                <a:gd name="T16" fmla="*/ 205 w 750"/>
                <a:gd name="T17" fmla="*/ 1120 h 1237"/>
                <a:gd name="T18" fmla="*/ 321 w 750"/>
                <a:gd name="T19" fmla="*/ 1237 h 1237"/>
                <a:gd name="T20" fmla="*/ 430 w 750"/>
                <a:gd name="T21" fmla="*/ 1237 h 1237"/>
                <a:gd name="T22" fmla="*/ 546 w 750"/>
                <a:gd name="T23" fmla="*/ 1120 h 1237"/>
                <a:gd name="T24" fmla="*/ 546 w 750"/>
                <a:gd name="T25" fmla="*/ 976 h 1237"/>
                <a:gd name="T26" fmla="*/ 674 w 750"/>
                <a:gd name="T27" fmla="*/ 602 h 1237"/>
                <a:gd name="T28" fmla="*/ 116 w 750"/>
                <a:gd name="T29" fmla="*/ 574 h 1237"/>
                <a:gd name="T30" fmla="*/ 49 w 750"/>
                <a:gd name="T31" fmla="*/ 373 h 1237"/>
                <a:gd name="T32" fmla="*/ 371 w 750"/>
                <a:gd name="T33" fmla="*/ 50 h 1237"/>
                <a:gd name="T34" fmla="*/ 605 w 750"/>
                <a:gd name="T35" fmla="*/ 144 h 1237"/>
                <a:gd name="T36" fmla="*/ 702 w 750"/>
                <a:gd name="T37" fmla="*/ 376 h 1237"/>
                <a:gd name="T38" fmla="*/ 636 w 750"/>
                <a:gd name="T39" fmla="*/ 573 h 1237"/>
                <a:gd name="T40" fmla="*/ 498 w 750"/>
                <a:gd name="T41" fmla="*/ 967 h 1237"/>
                <a:gd name="T42" fmla="*/ 253 w 750"/>
                <a:gd name="T43" fmla="*/ 967 h 1237"/>
                <a:gd name="T44" fmla="*/ 116 w 750"/>
                <a:gd name="T45" fmla="*/ 574 h 1237"/>
                <a:gd name="T46" fmla="*/ 253 w 750"/>
                <a:gd name="T47" fmla="*/ 1104 h 1237"/>
                <a:gd name="T48" fmla="*/ 253 w 750"/>
                <a:gd name="T49" fmla="*/ 1085 h 1237"/>
                <a:gd name="T50" fmla="*/ 498 w 750"/>
                <a:gd name="T51" fmla="*/ 1113 h 1237"/>
                <a:gd name="T52" fmla="*/ 498 w 750"/>
                <a:gd name="T53" fmla="*/ 1120 h 1237"/>
                <a:gd name="T54" fmla="*/ 497 w 750"/>
                <a:gd name="T55" fmla="*/ 1132 h 1237"/>
                <a:gd name="T56" fmla="*/ 253 w 750"/>
                <a:gd name="T57" fmla="*/ 1104 h 1237"/>
                <a:gd name="T58" fmla="*/ 253 w 750"/>
                <a:gd name="T59" fmla="*/ 1036 h 1237"/>
                <a:gd name="T60" fmla="*/ 253 w 750"/>
                <a:gd name="T61" fmla="*/ 1015 h 1237"/>
                <a:gd name="T62" fmla="*/ 498 w 750"/>
                <a:gd name="T63" fmla="*/ 1015 h 1237"/>
                <a:gd name="T64" fmla="*/ 498 w 750"/>
                <a:gd name="T65" fmla="*/ 1064 h 1237"/>
                <a:gd name="T66" fmla="*/ 253 w 750"/>
                <a:gd name="T67" fmla="*/ 1036 h 1237"/>
                <a:gd name="T68" fmla="*/ 321 w 750"/>
                <a:gd name="T69" fmla="*/ 1189 h 1237"/>
                <a:gd name="T70" fmla="*/ 262 w 750"/>
                <a:gd name="T71" fmla="*/ 1153 h 1237"/>
                <a:gd name="T72" fmla="*/ 468 w 750"/>
                <a:gd name="T73" fmla="*/ 1177 h 1237"/>
                <a:gd name="T74" fmla="*/ 430 w 750"/>
                <a:gd name="T75" fmla="*/ 1189 h 1237"/>
                <a:gd name="T76" fmla="*/ 321 w 750"/>
                <a:gd name="T77" fmla="*/ 1189 h 1237"/>
                <a:gd name="T78" fmla="*/ 321 w 750"/>
                <a:gd name="T79" fmla="*/ 1189 h 1237"/>
                <a:gd name="T80" fmla="*/ 321 w 750"/>
                <a:gd name="T81" fmla="*/ 1189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50" h="1237">
                  <a:moveTo>
                    <a:pt x="674" y="602"/>
                  </a:moveTo>
                  <a:cubicBezTo>
                    <a:pt x="724" y="537"/>
                    <a:pt x="750" y="459"/>
                    <a:pt x="750" y="376"/>
                  </a:cubicBezTo>
                  <a:cubicBezTo>
                    <a:pt x="750" y="275"/>
                    <a:pt x="710" y="180"/>
                    <a:pt x="638" y="110"/>
                  </a:cubicBezTo>
                  <a:cubicBezTo>
                    <a:pt x="566" y="39"/>
                    <a:pt x="471" y="0"/>
                    <a:pt x="370" y="2"/>
                  </a:cubicBezTo>
                  <a:cubicBezTo>
                    <a:pt x="272" y="3"/>
                    <a:pt x="180" y="42"/>
                    <a:pt x="110" y="112"/>
                  </a:cubicBezTo>
                  <a:cubicBezTo>
                    <a:pt x="41" y="182"/>
                    <a:pt x="2" y="275"/>
                    <a:pt x="1" y="373"/>
                  </a:cubicBezTo>
                  <a:cubicBezTo>
                    <a:pt x="0" y="457"/>
                    <a:pt x="27" y="536"/>
                    <a:pt x="77" y="603"/>
                  </a:cubicBezTo>
                  <a:cubicBezTo>
                    <a:pt x="160" y="711"/>
                    <a:pt x="205" y="843"/>
                    <a:pt x="205" y="976"/>
                  </a:cubicBezTo>
                  <a:cubicBezTo>
                    <a:pt x="205" y="1120"/>
                    <a:pt x="205" y="1120"/>
                    <a:pt x="205" y="1120"/>
                  </a:cubicBezTo>
                  <a:cubicBezTo>
                    <a:pt x="205" y="1185"/>
                    <a:pt x="257" y="1237"/>
                    <a:pt x="321" y="1237"/>
                  </a:cubicBezTo>
                  <a:cubicBezTo>
                    <a:pt x="430" y="1237"/>
                    <a:pt x="430" y="1237"/>
                    <a:pt x="430" y="1237"/>
                  </a:cubicBezTo>
                  <a:cubicBezTo>
                    <a:pt x="494" y="1237"/>
                    <a:pt x="546" y="1185"/>
                    <a:pt x="546" y="1120"/>
                  </a:cubicBezTo>
                  <a:cubicBezTo>
                    <a:pt x="546" y="976"/>
                    <a:pt x="546" y="976"/>
                    <a:pt x="546" y="976"/>
                  </a:cubicBezTo>
                  <a:cubicBezTo>
                    <a:pt x="546" y="842"/>
                    <a:pt x="590" y="713"/>
                    <a:pt x="674" y="602"/>
                  </a:cubicBezTo>
                  <a:close/>
                  <a:moveTo>
                    <a:pt x="116" y="574"/>
                  </a:moveTo>
                  <a:cubicBezTo>
                    <a:pt x="71" y="516"/>
                    <a:pt x="48" y="446"/>
                    <a:pt x="49" y="373"/>
                  </a:cubicBezTo>
                  <a:cubicBezTo>
                    <a:pt x="51" y="197"/>
                    <a:pt x="195" y="52"/>
                    <a:pt x="371" y="50"/>
                  </a:cubicBezTo>
                  <a:cubicBezTo>
                    <a:pt x="459" y="49"/>
                    <a:pt x="542" y="82"/>
                    <a:pt x="605" y="144"/>
                  </a:cubicBezTo>
                  <a:cubicBezTo>
                    <a:pt x="667" y="206"/>
                    <a:pt x="702" y="288"/>
                    <a:pt x="702" y="376"/>
                  </a:cubicBezTo>
                  <a:cubicBezTo>
                    <a:pt x="702" y="448"/>
                    <a:pt x="679" y="516"/>
                    <a:pt x="636" y="573"/>
                  </a:cubicBezTo>
                  <a:cubicBezTo>
                    <a:pt x="547" y="690"/>
                    <a:pt x="500" y="825"/>
                    <a:pt x="498" y="967"/>
                  </a:cubicBezTo>
                  <a:cubicBezTo>
                    <a:pt x="253" y="967"/>
                    <a:pt x="253" y="967"/>
                    <a:pt x="253" y="967"/>
                  </a:cubicBezTo>
                  <a:cubicBezTo>
                    <a:pt x="251" y="827"/>
                    <a:pt x="202" y="688"/>
                    <a:pt x="116" y="574"/>
                  </a:cubicBezTo>
                  <a:close/>
                  <a:moveTo>
                    <a:pt x="253" y="1104"/>
                  </a:moveTo>
                  <a:cubicBezTo>
                    <a:pt x="253" y="1085"/>
                    <a:pt x="253" y="1085"/>
                    <a:pt x="253" y="1085"/>
                  </a:cubicBezTo>
                  <a:cubicBezTo>
                    <a:pt x="498" y="1113"/>
                    <a:pt x="498" y="1113"/>
                    <a:pt x="498" y="1113"/>
                  </a:cubicBezTo>
                  <a:cubicBezTo>
                    <a:pt x="498" y="1120"/>
                    <a:pt x="498" y="1120"/>
                    <a:pt x="498" y="1120"/>
                  </a:cubicBezTo>
                  <a:cubicBezTo>
                    <a:pt x="498" y="1124"/>
                    <a:pt x="498" y="1128"/>
                    <a:pt x="497" y="1132"/>
                  </a:cubicBezTo>
                  <a:lnTo>
                    <a:pt x="253" y="1104"/>
                  </a:lnTo>
                  <a:close/>
                  <a:moveTo>
                    <a:pt x="253" y="1036"/>
                  </a:moveTo>
                  <a:cubicBezTo>
                    <a:pt x="253" y="1015"/>
                    <a:pt x="253" y="1015"/>
                    <a:pt x="253" y="1015"/>
                  </a:cubicBezTo>
                  <a:cubicBezTo>
                    <a:pt x="498" y="1015"/>
                    <a:pt x="498" y="1015"/>
                    <a:pt x="498" y="1015"/>
                  </a:cubicBezTo>
                  <a:cubicBezTo>
                    <a:pt x="498" y="1064"/>
                    <a:pt x="498" y="1064"/>
                    <a:pt x="498" y="1064"/>
                  </a:cubicBezTo>
                  <a:lnTo>
                    <a:pt x="253" y="1036"/>
                  </a:lnTo>
                  <a:close/>
                  <a:moveTo>
                    <a:pt x="321" y="1189"/>
                  </a:moveTo>
                  <a:cubicBezTo>
                    <a:pt x="296" y="1189"/>
                    <a:pt x="273" y="1174"/>
                    <a:pt x="262" y="1153"/>
                  </a:cubicBezTo>
                  <a:cubicBezTo>
                    <a:pt x="468" y="1177"/>
                    <a:pt x="468" y="1177"/>
                    <a:pt x="468" y="1177"/>
                  </a:cubicBezTo>
                  <a:cubicBezTo>
                    <a:pt x="457" y="1184"/>
                    <a:pt x="444" y="1189"/>
                    <a:pt x="430" y="1189"/>
                  </a:cubicBezTo>
                  <a:lnTo>
                    <a:pt x="321" y="1189"/>
                  </a:lnTo>
                  <a:close/>
                  <a:moveTo>
                    <a:pt x="321" y="1189"/>
                  </a:moveTo>
                  <a:cubicBezTo>
                    <a:pt x="321" y="1189"/>
                    <a:pt x="321" y="1189"/>
                    <a:pt x="321" y="1189"/>
                  </a:cubicBezTo>
                </a:path>
              </a:pathLst>
            </a:custGeom>
            <a:solidFill>
              <a:schemeClr val="tx1">
                <a:alpha val="9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007A7D">
                    <a:lumMod val="60000"/>
                    <a:lumOff val="4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xmlns="" id="{A867A9D3-244B-4D96-85FC-1B20A383B6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33578" y="-2329808"/>
              <a:ext cx="65073" cy="110555"/>
            </a:xfrm>
            <a:custGeom>
              <a:avLst/>
              <a:gdLst>
                <a:gd name="T0" fmla="*/ 51 w 53"/>
                <a:gd name="T1" fmla="*/ 62 h 90"/>
                <a:gd name="T2" fmla="*/ 48 w 53"/>
                <a:gd name="T3" fmla="*/ 24 h 90"/>
                <a:gd name="T4" fmla="*/ 25 w 53"/>
                <a:gd name="T5" fmla="*/ 0 h 90"/>
                <a:gd name="T6" fmla="*/ 0 w 53"/>
                <a:gd name="T7" fmla="*/ 23 h 90"/>
                <a:gd name="T8" fmla="*/ 4 w 53"/>
                <a:gd name="T9" fmla="*/ 69 h 90"/>
                <a:gd name="T10" fmla="*/ 27 w 53"/>
                <a:gd name="T11" fmla="*/ 90 h 90"/>
                <a:gd name="T12" fmla="*/ 31 w 53"/>
                <a:gd name="T13" fmla="*/ 90 h 90"/>
                <a:gd name="T14" fmla="*/ 51 w 53"/>
                <a:gd name="T15" fmla="*/ 62 h 90"/>
                <a:gd name="T16" fmla="*/ 51 w 53"/>
                <a:gd name="T17" fmla="*/ 62 h 90"/>
                <a:gd name="T18" fmla="*/ 51 w 53"/>
                <a:gd name="T19" fmla="*/ 6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90">
                  <a:moveTo>
                    <a:pt x="51" y="62"/>
                  </a:moveTo>
                  <a:cubicBezTo>
                    <a:pt x="49" y="50"/>
                    <a:pt x="48" y="37"/>
                    <a:pt x="48" y="24"/>
                  </a:cubicBezTo>
                  <a:cubicBezTo>
                    <a:pt x="49" y="11"/>
                    <a:pt x="38" y="0"/>
                    <a:pt x="25" y="0"/>
                  </a:cubicBezTo>
                  <a:cubicBezTo>
                    <a:pt x="11" y="0"/>
                    <a:pt x="1" y="10"/>
                    <a:pt x="0" y="23"/>
                  </a:cubicBezTo>
                  <a:cubicBezTo>
                    <a:pt x="0" y="39"/>
                    <a:pt x="1" y="54"/>
                    <a:pt x="4" y="69"/>
                  </a:cubicBezTo>
                  <a:cubicBezTo>
                    <a:pt x="5" y="81"/>
                    <a:pt x="16" y="90"/>
                    <a:pt x="27" y="90"/>
                  </a:cubicBezTo>
                  <a:cubicBezTo>
                    <a:pt x="28" y="90"/>
                    <a:pt x="30" y="90"/>
                    <a:pt x="31" y="90"/>
                  </a:cubicBezTo>
                  <a:cubicBezTo>
                    <a:pt x="44" y="88"/>
                    <a:pt x="53" y="75"/>
                    <a:pt x="51" y="62"/>
                  </a:cubicBezTo>
                  <a:close/>
                  <a:moveTo>
                    <a:pt x="51" y="62"/>
                  </a:moveTo>
                  <a:cubicBezTo>
                    <a:pt x="51" y="62"/>
                    <a:pt x="51" y="62"/>
                    <a:pt x="51" y="62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7">
              <a:extLst>
                <a:ext uri="{FF2B5EF4-FFF2-40B4-BE49-F238E27FC236}">
                  <a16:creationId xmlns:a16="http://schemas.microsoft.com/office/drawing/2014/main" xmlns="" id="{081340D6-A119-4ECC-B054-F7F59A530F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65765" y="-2182168"/>
              <a:ext cx="235803" cy="378545"/>
            </a:xfrm>
            <a:custGeom>
              <a:avLst/>
              <a:gdLst>
                <a:gd name="T0" fmla="*/ 166 w 193"/>
                <a:gd name="T1" fmla="*/ 307 h 307"/>
                <a:gd name="T2" fmla="*/ 174 w 193"/>
                <a:gd name="T3" fmla="*/ 306 h 307"/>
                <a:gd name="T4" fmla="*/ 189 w 193"/>
                <a:gd name="T5" fmla="*/ 275 h 307"/>
                <a:gd name="T6" fmla="*/ 71 w 193"/>
                <a:gd name="T7" fmla="*/ 51 h 307"/>
                <a:gd name="T8" fmla="*/ 49 w 193"/>
                <a:gd name="T9" fmla="*/ 16 h 307"/>
                <a:gd name="T10" fmla="*/ 16 w 193"/>
                <a:gd name="T11" fmla="*/ 6 h 307"/>
                <a:gd name="T12" fmla="*/ 6 w 193"/>
                <a:gd name="T13" fmla="*/ 38 h 307"/>
                <a:gd name="T14" fmla="*/ 33 w 193"/>
                <a:gd name="T15" fmla="*/ 80 h 307"/>
                <a:gd name="T16" fmla="*/ 143 w 193"/>
                <a:gd name="T17" fmla="*/ 290 h 307"/>
                <a:gd name="T18" fmla="*/ 166 w 193"/>
                <a:gd name="T19" fmla="*/ 307 h 307"/>
                <a:gd name="T20" fmla="*/ 166 w 193"/>
                <a:gd name="T21" fmla="*/ 307 h 307"/>
                <a:gd name="T22" fmla="*/ 166 w 193"/>
                <a:gd name="T23" fmla="*/ 307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3" h="307">
                  <a:moveTo>
                    <a:pt x="166" y="307"/>
                  </a:moveTo>
                  <a:cubicBezTo>
                    <a:pt x="169" y="307"/>
                    <a:pt x="171" y="306"/>
                    <a:pt x="174" y="306"/>
                  </a:cubicBezTo>
                  <a:cubicBezTo>
                    <a:pt x="186" y="301"/>
                    <a:pt x="193" y="288"/>
                    <a:pt x="189" y="275"/>
                  </a:cubicBezTo>
                  <a:cubicBezTo>
                    <a:pt x="162" y="194"/>
                    <a:pt x="123" y="119"/>
                    <a:pt x="71" y="51"/>
                  </a:cubicBezTo>
                  <a:cubicBezTo>
                    <a:pt x="63" y="40"/>
                    <a:pt x="55" y="28"/>
                    <a:pt x="49" y="16"/>
                  </a:cubicBezTo>
                  <a:cubicBezTo>
                    <a:pt x="43" y="4"/>
                    <a:pt x="28" y="0"/>
                    <a:pt x="16" y="6"/>
                  </a:cubicBezTo>
                  <a:cubicBezTo>
                    <a:pt x="5" y="12"/>
                    <a:pt x="0" y="26"/>
                    <a:pt x="6" y="38"/>
                  </a:cubicBezTo>
                  <a:cubicBezTo>
                    <a:pt x="14" y="53"/>
                    <a:pt x="23" y="67"/>
                    <a:pt x="33" y="80"/>
                  </a:cubicBezTo>
                  <a:cubicBezTo>
                    <a:pt x="81" y="144"/>
                    <a:pt x="119" y="215"/>
                    <a:pt x="143" y="290"/>
                  </a:cubicBezTo>
                  <a:cubicBezTo>
                    <a:pt x="147" y="300"/>
                    <a:pt x="156" y="307"/>
                    <a:pt x="166" y="307"/>
                  </a:cubicBezTo>
                  <a:close/>
                  <a:moveTo>
                    <a:pt x="166" y="307"/>
                  </a:moveTo>
                  <a:cubicBezTo>
                    <a:pt x="166" y="307"/>
                    <a:pt x="166" y="307"/>
                    <a:pt x="166" y="307"/>
                  </a:cubicBezTo>
                </a:path>
              </a:pathLst>
            </a:custGeom>
            <a:solidFill>
              <a:schemeClr val="tx1"/>
            </a:solidFill>
            <a:ln>
              <a:solidFill>
                <a:schemeClr val="tx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xmlns="" id="{66093F5C-4A6F-48F7-A969-9A5617C0A0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10842" y="-2203160"/>
              <a:ext cx="105657" cy="130847"/>
            </a:xfrm>
            <a:custGeom>
              <a:avLst/>
              <a:gdLst>
                <a:gd name="T0" fmla="*/ 69 w 86"/>
                <a:gd name="T1" fmla="*/ 5 h 106"/>
                <a:gd name="T2" fmla="*/ 37 w 86"/>
                <a:gd name="T3" fmla="*/ 18 h 106"/>
                <a:gd name="T4" fmla="*/ 8 w 86"/>
                <a:gd name="T5" fmla="*/ 68 h 106"/>
                <a:gd name="T6" fmla="*/ 12 w 86"/>
                <a:gd name="T7" fmla="*/ 102 h 106"/>
                <a:gd name="T8" fmla="*/ 27 w 86"/>
                <a:gd name="T9" fmla="*/ 106 h 106"/>
                <a:gd name="T10" fmla="*/ 46 w 86"/>
                <a:gd name="T11" fmla="*/ 97 h 106"/>
                <a:gd name="T12" fmla="*/ 81 w 86"/>
                <a:gd name="T13" fmla="*/ 37 h 106"/>
                <a:gd name="T14" fmla="*/ 69 w 86"/>
                <a:gd name="T15" fmla="*/ 5 h 106"/>
                <a:gd name="T16" fmla="*/ 69 w 86"/>
                <a:gd name="T17" fmla="*/ 5 h 106"/>
                <a:gd name="T18" fmla="*/ 69 w 86"/>
                <a:gd name="T19" fmla="*/ 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106">
                  <a:moveTo>
                    <a:pt x="69" y="5"/>
                  </a:moveTo>
                  <a:cubicBezTo>
                    <a:pt x="56" y="0"/>
                    <a:pt x="42" y="6"/>
                    <a:pt x="37" y="18"/>
                  </a:cubicBezTo>
                  <a:cubicBezTo>
                    <a:pt x="29" y="36"/>
                    <a:pt x="20" y="52"/>
                    <a:pt x="8" y="68"/>
                  </a:cubicBezTo>
                  <a:cubicBezTo>
                    <a:pt x="0" y="79"/>
                    <a:pt x="2" y="94"/>
                    <a:pt x="12" y="102"/>
                  </a:cubicBezTo>
                  <a:cubicBezTo>
                    <a:pt x="17" y="105"/>
                    <a:pt x="22" y="106"/>
                    <a:pt x="27" y="106"/>
                  </a:cubicBezTo>
                  <a:cubicBezTo>
                    <a:pt x="34" y="106"/>
                    <a:pt x="41" y="103"/>
                    <a:pt x="46" y="97"/>
                  </a:cubicBezTo>
                  <a:cubicBezTo>
                    <a:pt x="60" y="78"/>
                    <a:pt x="72" y="58"/>
                    <a:pt x="81" y="37"/>
                  </a:cubicBezTo>
                  <a:cubicBezTo>
                    <a:pt x="86" y="25"/>
                    <a:pt x="81" y="11"/>
                    <a:pt x="69" y="5"/>
                  </a:cubicBezTo>
                  <a:close/>
                  <a:moveTo>
                    <a:pt x="69" y="5"/>
                  </a:moveTo>
                  <a:cubicBezTo>
                    <a:pt x="69" y="5"/>
                    <a:pt x="69" y="5"/>
                    <a:pt x="69" y="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xmlns="" id="{1B0A7BE6-A9F5-4F69-BB46-5FED15DE91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56846" y="-2653076"/>
              <a:ext cx="381344" cy="415630"/>
            </a:xfrm>
            <a:custGeom>
              <a:avLst/>
              <a:gdLst>
                <a:gd name="T0" fmla="*/ 24 w 312"/>
                <a:gd name="T1" fmla="*/ 48 h 337"/>
                <a:gd name="T2" fmla="*/ 264 w 312"/>
                <a:gd name="T3" fmla="*/ 288 h 337"/>
                <a:gd name="T4" fmla="*/ 263 w 312"/>
                <a:gd name="T5" fmla="*/ 311 h 337"/>
                <a:gd name="T6" fmla="*/ 285 w 312"/>
                <a:gd name="T7" fmla="*/ 337 h 337"/>
                <a:gd name="T8" fmla="*/ 287 w 312"/>
                <a:gd name="T9" fmla="*/ 337 h 337"/>
                <a:gd name="T10" fmla="*/ 311 w 312"/>
                <a:gd name="T11" fmla="*/ 315 h 337"/>
                <a:gd name="T12" fmla="*/ 312 w 312"/>
                <a:gd name="T13" fmla="*/ 288 h 337"/>
                <a:gd name="T14" fmla="*/ 24 w 312"/>
                <a:gd name="T15" fmla="*/ 0 h 337"/>
                <a:gd name="T16" fmla="*/ 0 w 312"/>
                <a:gd name="T17" fmla="*/ 24 h 337"/>
                <a:gd name="T18" fmla="*/ 24 w 312"/>
                <a:gd name="T19" fmla="*/ 48 h 337"/>
                <a:gd name="T20" fmla="*/ 24 w 312"/>
                <a:gd name="T21" fmla="*/ 48 h 337"/>
                <a:gd name="T22" fmla="*/ 24 w 312"/>
                <a:gd name="T23" fmla="*/ 48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2" h="337">
                  <a:moveTo>
                    <a:pt x="24" y="48"/>
                  </a:moveTo>
                  <a:cubicBezTo>
                    <a:pt x="157" y="48"/>
                    <a:pt x="264" y="156"/>
                    <a:pt x="264" y="288"/>
                  </a:cubicBezTo>
                  <a:cubicBezTo>
                    <a:pt x="264" y="296"/>
                    <a:pt x="264" y="303"/>
                    <a:pt x="263" y="311"/>
                  </a:cubicBezTo>
                  <a:cubicBezTo>
                    <a:pt x="262" y="324"/>
                    <a:pt x="272" y="336"/>
                    <a:pt x="285" y="337"/>
                  </a:cubicBezTo>
                  <a:cubicBezTo>
                    <a:pt x="286" y="337"/>
                    <a:pt x="287" y="337"/>
                    <a:pt x="287" y="337"/>
                  </a:cubicBezTo>
                  <a:cubicBezTo>
                    <a:pt x="300" y="337"/>
                    <a:pt x="310" y="328"/>
                    <a:pt x="311" y="315"/>
                  </a:cubicBezTo>
                  <a:cubicBezTo>
                    <a:pt x="312" y="306"/>
                    <a:pt x="312" y="297"/>
                    <a:pt x="312" y="288"/>
                  </a:cubicBezTo>
                  <a:cubicBezTo>
                    <a:pt x="312" y="129"/>
                    <a:pt x="183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8"/>
                    <a:pt x="24" y="48"/>
                  </a:cubicBezTo>
                  <a:close/>
                  <a:moveTo>
                    <a:pt x="24" y="48"/>
                  </a:moveTo>
                  <a:cubicBezTo>
                    <a:pt x="24" y="48"/>
                    <a:pt x="24" y="48"/>
                    <a:pt x="24" y="48"/>
                  </a:cubicBezTo>
                </a:path>
              </a:pathLst>
            </a:custGeom>
            <a:solidFill>
              <a:schemeClr val="tx1"/>
            </a:solidFill>
            <a:ln>
              <a:solidFill>
                <a:schemeClr val="tx1">
                  <a:lumMod val="9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xmlns="" id="{AAC04016-222C-4615-847D-EF424A435A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56846" y="-3035119"/>
              <a:ext cx="58776" cy="223908"/>
            </a:xfrm>
            <a:custGeom>
              <a:avLst/>
              <a:gdLst>
                <a:gd name="T0" fmla="*/ 24 w 48"/>
                <a:gd name="T1" fmla="*/ 182 h 182"/>
                <a:gd name="T2" fmla="*/ 48 w 48"/>
                <a:gd name="T3" fmla="*/ 158 h 182"/>
                <a:gd name="T4" fmla="*/ 48 w 48"/>
                <a:gd name="T5" fmla="*/ 24 h 182"/>
                <a:gd name="T6" fmla="*/ 24 w 48"/>
                <a:gd name="T7" fmla="*/ 0 h 182"/>
                <a:gd name="T8" fmla="*/ 0 w 48"/>
                <a:gd name="T9" fmla="*/ 24 h 182"/>
                <a:gd name="T10" fmla="*/ 0 w 48"/>
                <a:gd name="T11" fmla="*/ 158 h 182"/>
                <a:gd name="T12" fmla="*/ 24 w 48"/>
                <a:gd name="T13" fmla="*/ 182 h 182"/>
                <a:gd name="T14" fmla="*/ 24 w 48"/>
                <a:gd name="T15" fmla="*/ 182 h 182"/>
                <a:gd name="T16" fmla="*/ 24 w 48"/>
                <a:gd name="T17" fmla="*/ 182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182">
                  <a:moveTo>
                    <a:pt x="24" y="182"/>
                  </a:moveTo>
                  <a:cubicBezTo>
                    <a:pt x="38" y="182"/>
                    <a:pt x="48" y="172"/>
                    <a:pt x="48" y="158"/>
                  </a:cubicBezTo>
                  <a:cubicBezTo>
                    <a:pt x="48" y="24"/>
                    <a:pt x="48" y="24"/>
                    <a:pt x="48" y="24"/>
                  </a:cubicBezTo>
                  <a:cubicBezTo>
                    <a:pt x="48" y="11"/>
                    <a:pt x="38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72"/>
                    <a:pt x="11" y="182"/>
                    <a:pt x="24" y="182"/>
                  </a:cubicBezTo>
                  <a:close/>
                  <a:moveTo>
                    <a:pt x="24" y="182"/>
                  </a:moveTo>
                  <a:cubicBezTo>
                    <a:pt x="24" y="182"/>
                    <a:pt x="24" y="182"/>
                    <a:pt x="24" y="182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Freeform 11">
              <a:extLst>
                <a:ext uri="{FF2B5EF4-FFF2-40B4-BE49-F238E27FC236}">
                  <a16:creationId xmlns:a16="http://schemas.microsoft.com/office/drawing/2014/main" xmlns="" id="{F2A97FCD-688B-4009-A43E-772F8197448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99293" y="-2944156"/>
              <a:ext cx="149039" cy="207115"/>
            </a:xfrm>
            <a:custGeom>
              <a:avLst/>
              <a:gdLst>
                <a:gd name="T0" fmla="*/ 74 w 122"/>
                <a:gd name="T1" fmla="*/ 156 h 168"/>
                <a:gd name="T2" fmla="*/ 94 w 122"/>
                <a:gd name="T3" fmla="*/ 168 h 168"/>
                <a:gd name="T4" fmla="*/ 106 w 122"/>
                <a:gd name="T5" fmla="*/ 165 h 168"/>
                <a:gd name="T6" fmla="*/ 115 w 122"/>
                <a:gd name="T7" fmla="*/ 132 h 168"/>
                <a:gd name="T8" fmla="*/ 48 w 122"/>
                <a:gd name="T9" fmla="*/ 15 h 168"/>
                <a:gd name="T10" fmla="*/ 15 w 122"/>
                <a:gd name="T11" fmla="*/ 7 h 168"/>
                <a:gd name="T12" fmla="*/ 6 w 122"/>
                <a:gd name="T13" fmla="*/ 39 h 168"/>
                <a:gd name="T14" fmla="*/ 74 w 122"/>
                <a:gd name="T15" fmla="*/ 156 h 168"/>
                <a:gd name="T16" fmla="*/ 74 w 122"/>
                <a:gd name="T17" fmla="*/ 156 h 168"/>
                <a:gd name="T18" fmla="*/ 74 w 122"/>
                <a:gd name="T19" fmla="*/ 15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74" y="156"/>
                  </a:moveTo>
                  <a:cubicBezTo>
                    <a:pt x="78" y="164"/>
                    <a:pt x="86" y="168"/>
                    <a:pt x="94" y="168"/>
                  </a:cubicBezTo>
                  <a:cubicBezTo>
                    <a:pt x="98" y="168"/>
                    <a:pt x="103" y="167"/>
                    <a:pt x="106" y="165"/>
                  </a:cubicBezTo>
                  <a:cubicBezTo>
                    <a:pt x="118" y="158"/>
                    <a:pt x="122" y="143"/>
                    <a:pt x="115" y="132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1" y="4"/>
                    <a:pt x="27" y="0"/>
                    <a:pt x="15" y="7"/>
                  </a:cubicBezTo>
                  <a:cubicBezTo>
                    <a:pt x="4" y="13"/>
                    <a:pt x="0" y="28"/>
                    <a:pt x="6" y="39"/>
                  </a:cubicBezTo>
                  <a:lnTo>
                    <a:pt x="74" y="156"/>
                  </a:lnTo>
                  <a:close/>
                  <a:moveTo>
                    <a:pt x="74" y="156"/>
                  </a:moveTo>
                  <a:cubicBezTo>
                    <a:pt x="74" y="156"/>
                    <a:pt x="74" y="156"/>
                    <a:pt x="74" y="156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 12">
              <a:extLst>
                <a:ext uri="{FF2B5EF4-FFF2-40B4-BE49-F238E27FC236}">
                  <a16:creationId xmlns:a16="http://schemas.microsoft.com/office/drawing/2014/main" xmlns="" id="{745AF341-A3B9-450E-AA0C-D160290799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23555" y="-2052722"/>
              <a:ext cx="209214" cy="146940"/>
            </a:xfrm>
            <a:custGeom>
              <a:avLst/>
              <a:gdLst>
                <a:gd name="T0" fmla="*/ 155 w 171"/>
                <a:gd name="T1" fmla="*/ 74 h 119"/>
                <a:gd name="T2" fmla="*/ 39 w 171"/>
                <a:gd name="T3" fmla="*/ 7 h 119"/>
                <a:gd name="T4" fmla="*/ 6 w 171"/>
                <a:gd name="T5" fmla="*/ 15 h 119"/>
                <a:gd name="T6" fmla="*/ 15 w 171"/>
                <a:gd name="T7" fmla="*/ 48 h 119"/>
                <a:gd name="T8" fmla="*/ 131 w 171"/>
                <a:gd name="T9" fmla="*/ 115 h 119"/>
                <a:gd name="T10" fmla="*/ 143 w 171"/>
                <a:gd name="T11" fmla="*/ 119 h 119"/>
                <a:gd name="T12" fmla="*/ 164 w 171"/>
                <a:gd name="T13" fmla="*/ 107 h 119"/>
                <a:gd name="T14" fmla="*/ 155 w 171"/>
                <a:gd name="T15" fmla="*/ 74 h 119"/>
                <a:gd name="T16" fmla="*/ 155 w 171"/>
                <a:gd name="T17" fmla="*/ 74 h 119"/>
                <a:gd name="T18" fmla="*/ 155 w 171"/>
                <a:gd name="T19" fmla="*/ 7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9">
                  <a:moveTo>
                    <a:pt x="155" y="74"/>
                  </a:moveTo>
                  <a:cubicBezTo>
                    <a:pt x="39" y="7"/>
                    <a:pt x="39" y="7"/>
                    <a:pt x="39" y="7"/>
                  </a:cubicBezTo>
                  <a:cubicBezTo>
                    <a:pt x="27" y="0"/>
                    <a:pt x="13" y="4"/>
                    <a:pt x="6" y="15"/>
                  </a:cubicBezTo>
                  <a:cubicBezTo>
                    <a:pt x="0" y="27"/>
                    <a:pt x="3" y="42"/>
                    <a:pt x="15" y="48"/>
                  </a:cubicBezTo>
                  <a:cubicBezTo>
                    <a:pt x="131" y="115"/>
                    <a:pt x="131" y="115"/>
                    <a:pt x="131" y="115"/>
                  </a:cubicBezTo>
                  <a:cubicBezTo>
                    <a:pt x="135" y="118"/>
                    <a:pt x="139" y="119"/>
                    <a:pt x="143" y="119"/>
                  </a:cubicBezTo>
                  <a:cubicBezTo>
                    <a:pt x="152" y="119"/>
                    <a:pt x="160" y="114"/>
                    <a:pt x="164" y="107"/>
                  </a:cubicBezTo>
                  <a:cubicBezTo>
                    <a:pt x="171" y="95"/>
                    <a:pt x="167" y="80"/>
                    <a:pt x="155" y="74"/>
                  </a:cubicBezTo>
                  <a:close/>
                  <a:moveTo>
                    <a:pt x="155" y="74"/>
                  </a:moveTo>
                  <a:cubicBezTo>
                    <a:pt x="155" y="74"/>
                    <a:pt x="155" y="74"/>
                    <a:pt x="155" y="74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Freeform 13">
              <a:extLst>
                <a:ext uri="{FF2B5EF4-FFF2-40B4-BE49-F238E27FC236}">
                  <a16:creationId xmlns:a16="http://schemas.microsoft.com/office/drawing/2014/main" xmlns="" id="{6421252C-0288-4E74-8BE0-6173B937F8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0399" y="-2682464"/>
              <a:ext cx="209214" cy="145540"/>
            </a:xfrm>
            <a:custGeom>
              <a:avLst/>
              <a:gdLst>
                <a:gd name="T0" fmla="*/ 15 w 171"/>
                <a:gd name="T1" fmla="*/ 48 h 118"/>
                <a:gd name="T2" fmla="*/ 132 w 171"/>
                <a:gd name="T3" fmla="*/ 115 h 118"/>
                <a:gd name="T4" fmla="*/ 144 w 171"/>
                <a:gd name="T5" fmla="*/ 118 h 118"/>
                <a:gd name="T6" fmla="*/ 165 w 171"/>
                <a:gd name="T7" fmla="*/ 106 h 118"/>
                <a:gd name="T8" fmla="*/ 156 w 171"/>
                <a:gd name="T9" fmla="*/ 74 h 118"/>
                <a:gd name="T10" fmla="*/ 39 w 171"/>
                <a:gd name="T11" fmla="*/ 6 h 118"/>
                <a:gd name="T12" fmla="*/ 7 w 171"/>
                <a:gd name="T13" fmla="*/ 15 h 118"/>
                <a:gd name="T14" fmla="*/ 15 w 171"/>
                <a:gd name="T15" fmla="*/ 48 h 118"/>
                <a:gd name="T16" fmla="*/ 15 w 171"/>
                <a:gd name="T17" fmla="*/ 48 h 118"/>
                <a:gd name="T18" fmla="*/ 15 w 171"/>
                <a:gd name="T19" fmla="*/ 4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8">
                  <a:moveTo>
                    <a:pt x="15" y="48"/>
                  </a:moveTo>
                  <a:cubicBezTo>
                    <a:pt x="132" y="115"/>
                    <a:pt x="132" y="115"/>
                    <a:pt x="132" y="115"/>
                  </a:cubicBezTo>
                  <a:cubicBezTo>
                    <a:pt x="136" y="117"/>
                    <a:pt x="140" y="118"/>
                    <a:pt x="144" y="118"/>
                  </a:cubicBezTo>
                  <a:cubicBezTo>
                    <a:pt x="152" y="118"/>
                    <a:pt x="160" y="114"/>
                    <a:pt x="165" y="106"/>
                  </a:cubicBezTo>
                  <a:cubicBezTo>
                    <a:pt x="171" y="95"/>
                    <a:pt x="167" y="80"/>
                    <a:pt x="156" y="74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28" y="0"/>
                    <a:pt x="13" y="4"/>
                    <a:pt x="7" y="15"/>
                  </a:cubicBezTo>
                  <a:cubicBezTo>
                    <a:pt x="0" y="27"/>
                    <a:pt x="4" y="41"/>
                    <a:pt x="15" y="48"/>
                  </a:cubicBezTo>
                  <a:close/>
                  <a:moveTo>
                    <a:pt x="15" y="48"/>
                  </a:moveTo>
                  <a:cubicBezTo>
                    <a:pt x="15" y="48"/>
                    <a:pt x="15" y="48"/>
                    <a:pt x="15" y="48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 14">
              <a:extLst>
                <a:ext uri="{FF2B5EF4-FFF2-40B4-BE49-F238E27FC236}">
                  <a16:creationId xmlns:a16="http://schemas.microsoft.com/office/drawing/2014/main" xmlns="" id="{B0FE359E-F73E-4BDC-87AA-58798B116B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99824" y="-2322811"/>
              <a:ext cx="223908" cy="59476"/>
            </a:xfrm>
            <a:custGeom>
              <a:avLst/>
              <a:gdLst>
                <a:gd name="T0" fmla="*/ 159 w 183"/>
                <a:gd name="T1" fmla="*/ 0 h 48"/>
                <a:gd name="T2" fmla="*/ 24 w 183"/>
                <a:gd name="T3" fmla="*/ 0 h 48"/>
                <a:gd name="T4" fmla="*/ 0 w 183"/>
                <a:gd name="T5" fmla="*/ 24 h 48"/>
                <a:gd name="T6" fmla="*/ 24 w 183"/>
                <a:gd name="T7" fmla="*/ 48 h 48"/>
                <a:gd name="T8" fmla="*/ 159 w 183"/>
                <a:gd name="T9" fmla="*/ 48 h 48"/>
                <a:gd name="T10" fmla="*/ 183 w 183"/>
                <a:gd name="T11" fmla="*/ 24 h 48"/>
                <a:gd name="T12" fmla="*/ 159 w 183"/>
                <a:gd name="T13" fmla="*/ 0 h 48"/>
                <a:gd name="T14" fmla="*/ 159 w 183"/>
                <a:gd name="T15" fmla="*/ 0 h 48"/>
                <a:gd name="T16" fmla="*/ 159 w 183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48">
                  <a:moveTo>
                    <a:pt x="159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ubicBezTo>
                    <a:pt x="159" y="48"/>
                    <a:pt x="159" y="48"/>
                    <a:pt x="159" y="48"/>
                  </a:cubicBezTo>
                  <a:cubicBezTo>
                    <a:pt x="172" y="48"/>
                    <a:pt x="183" y="38"/>
                    <a:pt x="183" y="24"/>
                  </a:cubicBezTo>
                  <a:cubicBezTo>
                    <a:pt x="183" y="11"/>
                    <a:pt x="172" y="0"/>
                    <a:pt x="159" y="0"/>
                  </a:cubicBezTo>
                  <a:close/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Freeform 15">
              <a:extLst>
                <a:ext uri="{FF2B5EF4-FFF2-40B4-BE49-F238E27FC236}">
                  <a16:creationId xmlns:a16="http://schemas.microsoft.com/office/drawing/2014/main" xmlns="" id="{3085AF8C-5A77-43FC-BB3D-25616E7BAD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49436" y="-2322811"/>
              <a:ext cx="222509" cy="59476"/>
            </a:xfrm>
            <a:custGeom>
              <a:avLst/>
              <a:gdLst>
                <a:gd name="T0" fmla="*/ 182 w 182"/>
                <a:gd name="T1" fmla="*/ 24 h 48"/>
                <a:gd name="T2" fmla="*/ 158 w 182"/>
                <a:gd name="T3" fmla="*/ 0 h 48"/>
                <a:gd name="T4" fmla="*/ 24 w 182"/>
                <a:gd name="T5" fmla="*/ 0 h 48"/>
                <a:gd name="T6" fmla="*/ 0 w 182"/>
                <a:gd name="T7" fmla="*/ 24 h 48"/>
                <a:gd name="T8" fmla="*/ 24 w 182"/>
                <a:gd name="T9" fmla="*/ 48 h 48"/>
                <a:gd name="T10" fmla="*/ 158 w 182"/>
                <a:gd name="T11" fmla="*/ 48 h 48"/>
                <a:gd name="T12" fmla="*/ 182 w 182"/>
                <a:gd name="T13" fmla="*/ 24 h 48"/>
                <a:gd name="T14" fmla="*/ 182 w 182"/>
                <a:gd name="T15" fmla="*/ 24 h 48"/>
                <a:gd name="T16" fmla="*/ 182 w 182"/>
                <a:gd name="T17" fmla="*/ 2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2" h="48">
                  <a:moveTo>
                    <a:pt x="182" y="24"/>
                  </a:moveTo>
                  <a:cubicBezTo>
                    <a:pt x="182" y="11"/>
                    <a:pt x="172" y="0"/>
                    <a:pt x="15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ubicBezTo>
                    <a:pt x="158" y="48"/>
                    <a:pt x="158" y="48"/>
                    <a:pt x="158" y="48"/>
                  </a:cubicBezTo>
                  <a:cubicBezTo>
                    <a:pt x="172" y="48"/>
                    <a:pt x="182" y="38"/>
                    <a:pt x="182" y="24"/>
                  </a:cubicBezTo>
                  <a:close/>
                  <a:moveTo>
                    <a:pt x="182" y="24"/>
                  </a:moveTo>
                  <a:cubicBezTo>
                    <a:pt x="182" y="24"/>
                    <a:pt x="182" y="24"/>
                    <a:pt x="182" y="24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xmlns="" id="{7266249B-8E16-4840-96FC-8516A1DEEF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23555" y="-2682464"/>
              <a:ext cx="209214" cy="145540"/>
            </a:xfrm>
            <a:custGeom>
              <a:avLst/>
              <a:gdLst>
                <a:gd name="T0" fmla="*/ 27 w 171"/>
                <a:gd name="T1" fmla="*/ 118 h 118"/>
                <a:gd name="T2" fmla="*/ 39 w 171"/>
                <a:gd name="T3" fmla="*/ 115 h 118"/>
                <a:gd name="T4" fmla="*/ 155 w 171"/>
                <a:gd name="T5" fmla="*/ 48 h 118"/>
                <a:gd name="T6" fmla="*/ 164 w 171"/>
                <a:gd name="T7" fmla="*/ 15 h 118"/>
                <a:gd name="T8" fmla="*/ 131 w 171"/>
                <a:gd name="T9" fmla="*/ 6 h 118"/>
                <a:gd name="T10" fmla="*/ 15 w 171"/>
                <a:gd name="T11" fmla="*/ 74 h 118"/>
                <a:gd name="T12" fmla="*/ 6 w 171"/>
                <a:gd name="T13" fmla="*/ 106 h 118"/>
                <a:gd name="T14" fmla="*/ 27 w 171"/>
                <a:gd name="T15" fmla="*/ 118 h 118"/>
                <a:gd name="T16" fmla="*/ 27 w 171"/>
                <a:gd name="T17" fmla="*/ 118 h 118"/>
                <a:gd name="T18" fmla="*/ 27 w 171"/>
                <a:gd name="T19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8">
                  <a:moveTo>
                    <a:pt x="27" y="118"/>
                  </a:moveTo>
                  <a:cubicBezTo>
                    <a:pt x="31" y="118"/>
                    <a:pt x="35" y="117"/>
                    <a:pt x="39" y="11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67" y="41"/>
                    <a:pt x="171" y="27"/>
                    <a:pt x="164" y="15"/>
                  </a:cubicBezTo>
                  <a:cubicBezTo>
                    <a:pt x="157" y="4"/>
                    <a:pt x="143" y="0"/>
                    <a:pt x="131" y="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3" y="80"/>
                    <a:pt x="0" y="95"/>
                    <a:pt x="6" y="106"/>
                  </a:cubicBezTo>
                  <a:cubicBezTo>
                    <a:pt x="11" y="114"/>
                    <a:pt x="19" y="118"/>
                    <a:pt x="27" y="118"/>
                  </a:cubicBezTo>
                  <a:close/>
                  <a:moveTo>
                    <a:pt x="27" y="118"/>
                  </a:moveTo>
                  <a:cubicBezTo>
                    <a:pt x="27" y="118"/>
                    <a:pt x="27" y="118"/>
                    <a:pt x="27" y="118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Freeform 17">
              <a:extLst>
                <a:ext uri="{FF2B5EF4-FFF2-40B4-BE49-F238E27FC236}">
                  <a16:creationId xmlns:a16="http://schemas.microsoft.com/office/drawing/2014/main" xmlns="" id="{2441C55B-CC0E-4AF1-8DF0-22E3224503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0399" y="-2052722"/>
              <a:ext cx="209214" cy="146940"/>
            </a:xfrm>
            <a:custGeom>
              <a:avLst/>
              <a:gdLst>
                <a:gd name="T0" fmla="*/ 132 w 171"/>
                <a:gd name="T1" fmla="*/ 7 h 119"/>
                <a:gd name="T2" fmla="*/ 15 w 171"/>
                <a:gd name="T3" fmla="*/ 74 h 119"/>
                <a:gd name="T4" fmla="*/ 7 w 171"/>
                <a:gd name="T5" fmla="*/ 107 h 119"/>
                <a:gd name="T6" fmla="*/ 28 w 171"/>
                <a:gd name="T7" fmla="*/ 119 h 119"/>
                <a:gd name="T8" fmla="*/ 39 w 171"/>
                <a:gd name="T9" fmla="*/ 115 h 119"/>
                <a:gd name="T10" fmla="*/ 156 w 171"/>
                <a:gd name="T11" fmla="*/ 48 h 119"/>
                <a:gd name="T12" fmla="*/ 165 w 171"/>
                <a:gd name="T13" fmla="*/ 15 h 119"/>
                <a:gd name="T14" fmla="*/ 132 w 171"/>
                <a:gd name="T15" fmla="*/ 7 h 119"/>
                <a:gd name="T16" fmla="*/ 132 w 171"/>
                <a:gd name="T17" fmla="*/ 7 h 119"/>
                <a:gd name="T18" fmla="*/ 132 w 171"/>
                <a:gd name="T19" fmla="*/ 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1" h="119">
                  <a:moveTo>
                    <a:pt x="132" y="7"/>
                  </a:moveTo>
                  <a:cubicBezTo>
                    <a:pt x="15" y="74"/>
                    <a:pt x="15" y="74"/>
                    <a:pt x="15" y="74"/>
                  </a:cubicBezTo>
                  <a:cubicBezTo>
                    <a:pt x="4" y="80"/>
                    <a:pt x="0" y="95"/>
                    <a:pt x="7" y="107"/>
                  </a:cubicBezTo>
                  <a:cubicBezTo>
                    <a:pt x="11" y="114"/>
                    <a:pt x="19" y="119"/>
                    <a:pt x="28" y="119"/>
                  </a:cubicBezTo>
                  <a:cubicBezTo>
                    <a:pt x="32" y="119"/>
                    <a:pt x="36" y="118"/>
                    <a:pt x="39" y="115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67" y="42"/>
                    <a:pt x="171" y="27"/>
                    <a:pt x="165" y="15"/>
                  </a:cubicBezTo>
                  <a:cubicBezTo>
                    <a:pt x="158" y="4"/>
                    <a:pt x="143" y="0"/>
                    <a:pt x="132" y="7"/>
                  </a:cubicBezTo>
                  <a:close/>
                  <a:moveTo>
                    <a:pt x="132" y="7"/>
                  </a:moveTo>
                  <a:cubicBezTo>
                    <a:pt x="132" y="7"/>
                    <a:pt x="132" y="7"/>
                    <a:pt x="132" y="7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Freeform 18">
              <a:extLst>
                <a:ext uri="{FF2B5EF4-FFF2-40B4-BE49-F238E27FC236}">
                  <a16:creationId xmlns:a16="http://schemas.microsoft.com/office/drawing/2014/main" xmlns="" id="{FA834BA1-D0A4-4237-913D-260A5DEBAE8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24837" y="-2944156"/>
              <a:ext cx="149039" cy="207115"/>
            </a:xfrm>
            <a:custGeom>
              <a:avLst/>
              <a:gdLst>
                <a:gd name="T0" fmla="*/ 15 w 122"/>
                <a:gd name="T1" fmla="*/ 165 h 168"/>
                <a:gd name="T2" fmla="*/ 27 w 122"/>
                <a:gd name="T3" fmla="*/ 168 h 168"/>
                <a:gd name="T4" fmla="*/ 48 w 122"/>
                <a:gd name="T5" fmla="*/ 156 h 168"/>
                <a:gd name="T6" fmla="*/ 115 w 122"/>
                <a:gd name="T7" fmla="*/ 39 h 168"/>
                <a:gd name="T8" fmla="*/ 107 w 122"/>
                <a:gd name="T9" fmla="*/ 7 h 168"/>
                <a:gd name="T10" fmla="*/ 74 w 122"/>
                <a:gd name="T11" fmla="*/ 15 h 168"/>
                <a:gd name="T12" fmla="*/ 7 w 122"/>
                <a:gd name="T13" fmla="*/ 132 h 168"/>
                <a:gd name="T14" fmla="*/ 15 w 122"/>
                <a:gd name="T15" fmla="*/ 165 h 168"/>
                <a:gd name="T16" fmla="*/ 15 w 122"/>
                <a:gd name="T17" fmla="*/ 165 h 168"/>
                <a:gd name="T18" fmla="*/ 15 w 122"/>
                <a:gd name="T19" fmla="*/ 165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2" h="168">
                  <a:moveTo>
                    <a:pt x="15" y="165"/>
                  </a:moveTo>
                  <a:cubicBezTo>
                    <a:pt x="19" y="167"/>
                    <a:pt x="23" y="168"/>
                    <a:pt x="27" y="168"/>
                  </a:cubicBezTo>
                  <a:cubicBezTo>
                    <a:pt x="36" y="168"/>
                    <a:pt x="44" y="164"/>
                    <a:pt x="48" y="15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22" y="28"/>
                    <a:pt x="118" y="13"/>
                    <a:pt x="107" y="7"/>
                  </a:cubicBezTo>
                  <a:cubicBezTo>
                    <a:pt x="95" y="0"/>
                    <a:pt x="80" y="4"/>
                    <a:pt x="74" y="15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0" y="143"/>
                    <a:pt x="4" y="158"/>
                    <a:pt x="15" y="165"/>
                  </a:cubicBezTo>
                  <a:close/>
                  <a:moveTo>
                    <a:pt x="15" y="165"/>
                  </a:moveTo>
                  <a:cubicBezTo>
                    <a:pt x="15" y="165"/>
                    <a:pt x="15" y="165"/>
                    <a:pt x="15" y="165"/>
                  </a:cubicBezTo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6" name="Oval 65">
            <a:extLst>
              <a:ext uri="{FF2B5EF4-FFF2-40B4-BE49-F238E27FC236}">
                <a16:creationId xmlns:a16="http://schemas.microsoft.com/office/drawing/2014/main" xmlns="" id="{B327ECD0-E1B0-4737-8A11-DA4355BE380C}"/>
              </a:ext>
            </a:extLst>
          </p:cNvPr>
          <p:cNvSpPr/>
          <p:nvPr/>
        </p:nvSpPr>
        <p:spPr>
          <a:xfrm>
            <a:off x="1610540" y="2008325"/>
            <a:ext cx="506366" cy="5063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1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43E9AA7E-9A40-4378-BA1F-D2DC2684ED35}"/>
              </a:ext>
            </a:extLst>
          </p:cNvPr>
          <p:cNvSpPr txBox="1"/>
          <p:nvPr/>
        </p:nvSpPr>
        <p:spPr>
          <a:xfrm>
            <a:off x="1001078" y="4970451"/>
            <a:ext cx="23385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 defTabSz="914400">
              <a:defRPr/>
            </a:pPr>
            <a:r>
              <a:rPr kumimoji="0" lang="fr-FR" sz="1600" b="0" i="0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Basée</a:t>
            </a:r>
            <a:r>
              <a:rPr kumimoji="0" lang="en-GB" sz="16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sur le ML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xmlns="" id="{A445E318-5EBB-456A-AB1D-82C950818623}"/>
              </a:ext>
            </a:extLst>
          </p:cNvPr>
          <p:cNvSpPr/>
          <p:nvPr/>
        </p:nvSpPr>
        <p:spPr>
          <a:xfrm>
            <a:off x="1610540" y="4305476"/>
            <a:ext cx="506366" cy="5063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xmlns="" id="{6C67BB8D-4F08-4687-95FD-F1D81ABCF35D}"/>
              </a:ext>
            </a:extLst>
          </p:cNvPr>
          <p:cNvSpPr/>
          <p:nvPr/>
        </p:nvSpPr>
        <p:spPr>
          <a:xfrm>
            <a:off x="9829286" y="2026479"/>
            <a:ext cx="506366" cy="5063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xmlns="" id="{F4AF6505-A775-4864-B23C-39B7D60FE049}"/>
              </a:ext>
            </a:extLst>
          </p:cNvPr>
          <p:cNvSpPr txBox="1"/>
          <p:nvPr/>
        </p:nvSpPr>
        <p:spPr>
          <a:xfrm>
            <a:off x="1206550" y="2678154"/>
            <a:ext cx="31174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fr-FR" sz="1600" dirty="0" smtClean="0"/>
              <a:t> recueillir des informations de plus en plus précises sur les désirs et les comportements des clients</a:t>
            </a: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</a:rPr>
              <a:t>.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xmlns="" id="{A98F7418-2E84-4D83-AB5C-A6C8FD62F902}"/>
              </a:ext>
            </a:extLst>
          </p:cNvPr>
          <p:cNvSpPr txBox="1"/>
          <p:nvPr/>
        </p:nvSpPr>
        <p:spPr>
          <a:xfrm>
            <a:off x="8629231" y="2730336"/>
            <a:ext cx="29064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>
              <a:defRPr/>
            </a:pPr>
            <a:r>
              <a:rPr lang="fr-FR" sz="1600" dirty="0"/>
              <a:t>établir des profils de fraude 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xmlns="" id="{30944E66-AC4C-4425-AB68-2D7ACD83CD9A}"/>
              </a:ext>
            </a:extLst>
          </p:cNvPr>
          <p:cNvSpPr/>
          <p:nvPr/>
        </p:nvSpPr>
        <p:spPr>
          <a:xfrm>
            <a:off x="9853355" y="4052293"/>
            <a:ext cx="506366" cy="50636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4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91FE69F6-9293-4343-B952-0660EA60F5D7}"/>
              </a:ext>
            </a:extLst>
          </p:cNvPr>
          <p:cNvSpPr txBox="1"/>
          <p:nvPr/>
        </p:nvSpPr>
        <p:spPr>
          <a:xfrm>
            <a:off x="8825933" y="4706468"/>
            <a:ext cx="27097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defRPr/>
            </a:pPr>
            <a:r>
              <a:rPr lang="fr-FR" sz="1600" dirty="0"/>
              <a:t>suivre les criminels par le biais de réseaux </a:t>
            </a:r>
            <a:r>
              <a:rPr lang="fr-FR" sz="1600" dirty="0" smtClean="0"/>
              <a:t>financiers</a:t>
            </a:r>
            <a:r>
              <a:rPr lang="fr-FR" sz="1600" dirty="0"/>
              <a:t>.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0494335" y="425302"/>
            <a:ext cx="595423" cy="4465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/>
              <a:t>5</a:t>
            </a:r>
            <a:endParaRPr lang="fr-FR" sz="4000" b="1" dirty="0"/>
          </a:p>
        </p:txBody>
      </p:sp>
    </p:spTree>
    <p:extLst>
      <p:ext uri="{BB962C8B-B14F-4D97-AF65-F5344CB8AC3E}">
        <p14:creationId xmlns:p14="http://schemas.microsoft.com/office/powerpoint/2010/main" val="100073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0"/>
          <p:cNvSpPr>
            <a:spLocks noGrp="1"/>
          </p:cNvSpPr>
          <p:nvPr>
            <p:ph type="title"/>
          </p:nvPr>
        </p:nvSpPr>
        <p:spPr>
          <a:xfrm>
            <a:off x="1483509" y="2541400"/>
            <a:ext cx="9404723" cy="1400530"/>
          </a:xfrm>
        </p:spPr>
        <p:txBody>
          <a:bodyPr/>
          <a:lstStyle/>
          <a:p>
            <a:pPr algn="ctr"/>
            <a:r>
              <a:rPr lang="fr-F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Mise en œuvre et réalisation</a:t>
            </a:r>
          </a:p>
        </p:txBody>
      </p:sp>
      <p:sp>
        <p:nvSpPr>
          <p:cNvPr id="2" name="Rectangle 1"/>
          <p:cNvSpPr/>
          <p:nvPr/>
        </p:nvSpPr>
        <p:spPr>
          <a:xfrm>
            <a:off x="10424160" y="336884"/>
            <a:ext cx="702644" cy="4620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endParaRPr lang="fr-FR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8091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5">
              <a:lumMod val="7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DB0A9C50-B290-4C30-A65A-9D7AB111D154}"/>
              </a:ext>
            </a:extLst>
          </p:cNvPr>
          <p:cNvSpPr txBox="1"/>
          <p:nvPr/>
        </p:nvSpPr>
        <p:spPr>
          <a:xfrm>
            <a:off x="2282359" y="185802"/>
            <a:ext cx="666361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Project</a:t>
            </a:r>
            <a:r>
              <a:rPr kumimoji="0" lang="en-GB" sz="4500" b="0" i="0" u="none" strike="noStrike" kern="1200" cap="none" spc="0" normalizeH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 Tools</a:t>
            </a:r>
            <a:endParaRPr kumimoji="0" lang="en-GB" sz="4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8EB6B5D-84A6-4EA6-9AB4-A42F13EA240B}"/>
              </a:ext>
            </a:extLst>
          </p:cNvPr>
          <p:cNvSpPr txBox="1"/>
          <p:nvPr/>
        </p:nvSpPr>
        <p:spPr>
          <a:xfrm>
            <a:off x="1237982" y="953245"/>
            <a:ext cx="84531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 dirty="0" smtClean="0">
                <a:solidFill>
                  <a:srgbClr val="FFFFFF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Fraud Detection App</a:t>
            </a:r>
            <a:endParaRPr kumimoji="0" lang="en-GB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2" name="Freeform 5">
            <a:extLst>
              <a:ext uri="{FF2B5EF4-FFF2-40B4-BE49-F238E27FC236}">
                <a16:creationId xmlns:a16="http://schemas.microsoft.com/office/drawing/2014/main" xmlns="" id="{768FB9FD-508C-45FB-B9A4-5A199142D858}"/>
              </a:ext>
            </a:extLst>
          </p:cNvPr>
          <p:cNvSpPr>
            <a:spLocks/>
          </p:cNvSpPr>
          <p:nvPr/>
        </p:nvSpPr>
        <p:spPr bwMode="auto">
          <a:xfrm rot="16200000">
            <a:off x="642814" y="3538597"/>
            <a:ext cx="4207960" cy="1586703"/>
          </a:xfrm>
          <a:custGeom>
            <a:avLst/>
            <a:gdLst>
              <a:gd name="T0" fmla="*/ 2969 w 3735"/>
              <a:gd name="T1" fmla="*/ 207 h 1395"/>
              <a:gd name="T2" fmla="*/ 2969 w 3735"/>
              <a:gd name="T3" fmla="*/ 206 h 1395"/>
              <a:gd name="T4" fmla="*/ 2969 w 3735"/>
              <a:gd name="T5" fmla="*/ 206 h 1395"/>
              <a:gd name="T6" fmla="*/ 3317 w 3735"/>
              <a:gd name="T7" fmla="*/ 350 h 1395"/>
              <a:gd name="T8" fmla="*/ 3317 w 3735"/>
              <a:gd name="T9" fmla="*/ 1045 h 1395"/>
              <a:gd name="T10" fmla="*/ 2969 w 3735"/>
              <a:gd name="T11" fmla="*/ 1189 h 1395"/>
              <a:gd name="T12" fmla="*/ 2622 w 3735"/>
              <a:gd name="T13" fmla="*/ 1045 h 1395"/>
              <a:gd name="T14" fmla="*/ 2476 w 3735"/>
              <a:gd name="T15" fmla="*/ 1191 h 1395"/>
              <a:gd name="T16" fmla="*/ 2969 w 3735"/>
              <a:gd name="T17" fmla="*/ 1395 h 1395"/>
              <a:gd name="T18" fmla="*/ 3462 w 3735"/>
              <a:gd name="T19" fmla="*/ 1191 h 1395"/>
              <a:gd name="T20" fmla="*/ 3462 w 3735"/>
              <a:gd name="T21" fmla="*/ 204 h 1395"/>
              <a:gd name="T22" fmla="*/ 2969 w 3735"/>
              <a:gd name="T23" fmla="*/ 0 h 1395"/>
              <a:gd name="T24" fmla="*/ 2969 w 3735"/>
              <a:gd name="T25" fmla="*/ 0 h 1395"/>
              <a:gd name="T26" fmla="*/ 2969 w 3735"/>
              <a:gd name="T27" fmla="*/ 0 h 1395"/>
              <a:gd name="T28" fmla="*/ 0 w 3735"/>
              <a:gd name="T29" fmla="*/ 0 h 1395"/>
              <a:gd name="T30" fmla="*/ 0 w 3735"/>
              <a:gd name="T31" fmla="*/ 207 h 1395"/>
              <a:gd name="T32" fmla="*/ 2969 w 3735"/>
              <a:gd name="T33" fmla="*/ 207 h 1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735" h="1395">
                <a:moveTo>
                  <a:pt x="2969" y="207"/>
                </a:moveTo>
                <a:cubicBezTo>
                  <a:pt x="2969" y="206"/>
                  <a:pt x="2969" y="206"/>
                  <a:pt x="2969" y="206"/>
                </a:cubicBezTo>
                <a:cubicBezTo>
                  <a:pt x="2969" y="206"/>
                  <a:pt x="2969" y="206"/>
                  <a:pt x="2969" y="206"/>
                </a:cubicBezTo>
                <a:cubicBezTo>
                  <a:pt x="3095" y="206"/>
                  <a:pt x="3221" y="254"/>
                  <a:pt x="3317" y="350"/>
                </a:cubicBezTo>
                <a:cubicBezTo>
                  <a:pt x="3508" y="542"/>
                  <a:pt x="3508" y="853"/>
                  <a:pt x="3317" y="1045"/>
                </a:cubicBezTo>
                <a:cubicBezTo>
                  <a:pt x="3221" y="1141"/>
                  <a:pt x="3095" y="1188"/>
                  <a:pt x="2969" y="1189"/>
                </a:cubicBezTo>
                <a:cubicBezTo>
                  <a:pt x="2844" y="1189"/>
                  <a:pt x="2718" y="1141"/>
                  <a:pt x="2622" y="1045"/>
                </a:cubicBezTo>
                <a:cubicBezTo>
                  <a:pt x="2476" y="1191"/>
                  <a:pt x="2476" y="1191"/>
                  <a:pt x="2476" y="1191"/>
                </a:cubicBezTo>
                <a:cubicBezTo>
                  <a:pt x="2612" y="1327"/>
                  <a:pt x="2791" y="1395"/>
                  <a:pt x="2969" y="1395"/>
                </a:cubicBezTo>
                <a:cubicBezTo>
                  <a:pt x="3148" y="1395"/>
                  <a:pt x="3326" y="1327"/>
                  <a:pt x="3462" y="1191"/>
                </a:cubicBezTo>
                <a:cubicBezTo>
                  <a:pt x="3735" y="918"/>
                  <a:pt x="3735" y="477"/>
                  <a:pt x="3462" y="204"/>
                </a:cubicBezTo>
                <a:cubicBezTo>
                  <a:pt x="3326" y="68"/>
                  <a:pt x="3148" y="0"/>
                  <a:pt x="2969" y="0"/>
                </a:cubicBezTo>
                <a:cubicBezTo>
                  <a:pt x="2969" y="0"/>
                  <a:pt x="2969" y="0"/>
                  <a:pt x="2969" y="0"/>
                </a:cubicBezTo>
                <a:cubicBezTo>
                  <a:pt x="2969" y="0"/>
                  <a:pt x="2969" y="0"/>
                  <a:pt x="296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07"/>
                  <a:pt x="0" y="207"/>
                  <a:pt x="0" y="207"/>
                </a:cubicBezTo>
                <a:lnTo>
                  <a:pt x="2969" y="20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9" name="Freeform 9">
            <a:extLst>
              <a:ext uri="{FF2B5EF4-FFF2-40B4-BE49-F238E27FC236}">
                <a16:creationId xmlns:a16="http://schemas.microsoft.com/office/drawing/2014/main" xmlns="" id="{AD7D17C0-A22A-4CE5-84C6-BED275614EBE}"/>
              </a:ext>
            </a:extLst>
          </p:cNvPr>
          <p:cNvSpPr>
            <a:spLocks/>
          </p:cNvSpPr>
          <p:nvPr/>
        </p:nvSpPr>
        <p:spPr bwMode="auto">
          <a:xfrm rot="16200000">
            <a:off x="2992463" y="3322384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0" name="Freeform 9">
            <a:extLst>
              <a:ext uri="{FF2B5EF4-FFF2-40B4-BE49-F238E27FC236}">
                <a16:creationId xmlns:a16="http://schemas.microsoft.com/office/drawing/2014/main" xmlns="" id="{3B8477D8-C61C-4124-90F8-8E57DF85ABA7}"/>
              </a:ext>
            </a:extLst>
          </p:cNvPr>
          <p:cNvSpPr>
            <a:spLocks/>
          </p:cNvSpPr>
          <p:nvPr/>
        </p:nvSpPr>
        <p:spPr bwMode="auto">
          <a:xfrm rot="5400000">
            <a:off x="3947798" y="2067556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1" name="Freeform 5">
            <a:extLst>
              <a:ext uri="{FF2B5EF4-FFF2-40B4-BE49-F238E27FC236}">
                <a16:creationId xmlns:a16="http://schemas.microsoft.com/office/drawing/2014/main" xmlns="" id="{67F0108F-9039-4399-9773-91DE2C3041A0}"/>
              </a:ext>
            </a:extLst>
          </p:cNvPr>
          <p:cNvSpPr>
            <a:spLocks/>
          </p:cNvSpPr>
          <p:nvPr/>
        </p:nvSpPr>
        <p:spPr bwMode="auto">
          <a:xfrm rot="5400000">
            <a:off x="7399205" y="2023986"/>
            <a:ext cx="4081820" cy="1586703"/>
          </a:xfrm>
          <a:custGeom>
            <a:avLst/>
            <a:gdLst>
              <a:gd name="T0" fmla="*/ 2969 w 3735"/>
              <a:gd name="T1" fmla="*/ 207 h 1395"/>
              <a:gd name="T2" fmla="*/ 2969 w 3735"/>
              <a:gd name="T3" fmla="*/ 206 h 1395"/>
              <a:gd name="T4" fmla="*/ 2969 w 3735"/>
              <a:gd name="T5" fmla="*/ 206 h 1395"/>
              <a:gd name="T6" fmla="*/ 3317 w 3735"/>
              <a:gd name="T7" fmla="*/ 350 h 1395"/>
              <a:gd name="T8" fmla="*/ 3317 w 3735"/>
              <a:gd name="T9" fmla="*/ 1045 h 1395"/>
              <a:gd name="T10" fmla="*/ 2969 w 3735"/>
              <a:gd name="T11" fmla="*/ 1189 h 1395"/>
              <a:gd name="T12" fmla="*/ 2622 w 3735"/>
              <a:gd name="T13" fmla="*/ 1045 h 1395"/>
              <a:gd name="T14" fmla="*/ 2476 w 3735"/>
              <a:gd name="T15" fmla="*/ 1191 h 1395"/>
              <a:gd name="T16" fmla="*/ 2969 w 3735"/>
              <a:gd name="T17" fmla="*/ 1395 h 1395"/>
              <a:gd name="T18" fmla="*/ 3462 w 3735"/>
              <a:gd name="T19" fmla="*/ 1191 h 1395"/>
              <a:gd name="T20" fmla="*/ 3462 w 3735"/>
              <a:gd name="T21" fmla="*/ 204 h 1395"/>
              <a:gd name="T22" fmla="*/ 2969 w 3735"/>
              <a:gd name="T23" fmla="*/ 0 h 1395"/>
              <a:gd name="T24" fmla="*/ 2969 w 3735"/>
              <a:gd name="T25" fmla="*/ 0 h 1395"/>
              <a:gd name="T26" fmla="*/ 2969 w 3735"/>
              <a:gd name="T27" fmla="*/ 0 h 1395"/>
              <a:gd name="T28" fmla="*/ 0 w 3735"/>
              <a:gd name="T29" fmla="*/ 0 h 1395"/>
              <a:gd name="T30" fmla="*/ 0 w 3735"/>
              <a:gd name="T31" fmla="*/ 207 h 1395"/>
              <a:gd name="T32" fmla="*/ 2969 w 3735"/>
              <a:gd name="T33" fmla="*/ 207 h 13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735" h="1395">
                <a:moveTo>
                  <a:pt x="2969" y="207"/>
                </a:moveTo>
                <a:cubicBezTo>
                  <a:pt x="2969" y="206"/>
                  <a:pt x="2969" y="206"/>
                  <a:pt x="2969" y="206"/>
                </a:cubicBezTo>
                <a:cubicBezTo>
                  <a:pt x="2969" y="206"/>
                  <a:pt x="2969" y="206"/>
                  <a:pt x="2969" y="206"/>
                </a:cubicBezTo>
                <a:cubicBezTo>
                  <a:pt x="3095" y="206"/>
                  <a:pt x="3221" y="254"/>
                  <a:pt x="3317" y="350"/>
                </a:cubicBezTo>
                <a:cubicBezTo>
                  <a:pt x="3508" y="542"/>
                  <a:pt x="3508" y="853"/>
                  <a:pt x="3317" y="1045"/>
                </a:cubicBezTo>
                <a:cubicBezTo>
                  <a:pt x="3221" y="1141"/>
                  <a:pt x="3095" y="1188"/>
                  <a:pt x="2969" y="1189"/>
                </a:cubicBezTo>
                <a:cubicBezTo>
                  <a:pt x="2844" y="1189"/>
                  <a:pt x="2718" y="1141"/>
                  <a:pt x="2622" y="1045"/>
                </a:cubicBezTo>
                <a:cubicBezTo>
                  <a:pt x="2476" y="1191"/>
                  <a:pt x="2476" y="1191"/>
                  <a:pt x="2476" y="1191"/>
                </a:cubicBezTo>
                <a:cubicBezTo>
                  <a:pt x="2612" y="1327"/>
                  <a:pt x="2791" y="1395"/>
                  <a:pt x="2969" y="1395"/>
                </a:cubicBezTo>
                <a:cubicBezTo>
                  <a:pt x="3148" y="1395"/>
                  <a:pt x="3326" y="1327"/>
                  <a:pt x="3462" y="1191"/>
                </a:cubicBezTo>
                <a:cubicBezTo>
                  <a:pt x="3735" y="918"/>
                  <a:pt x="3735" y="477"/>
                  <a:pt x="3462" y="204"/>
                </a:cubicBezTo>
                <a:cubicBezTo>
                  <a:pt x="3326" y="68"/>
                  <a:pt x="3148" y="0"/>
                  <a:pt x="2969" y="0"/>
                </a:cubicBezTo>
                <a:cubicBezTo>
                  <a:pt x="2969" y="0"/>
                  <a:pt x="2969" y="0"/>
                  <a:pt x="2969" y="0"/>
                </a:cubicBezTo>
                <a:cubicBezTo>
                  <a:pt x="2969" y="0"/>
                  <a:pt x="2969" y="0"/>
                  <a:pt x="296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07"/>
                  <a:pt x="0" y="207"/>
                  <a:pt x="0" y="207"/>
                </a:cubicBezTo>
                <a:lnTo>
                  <a:pt x="2969" y="207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Freeform 9">
            <a:extLst>
              <a:ext uri="{FF2B5EF4-FFF2-40B4-BE49-F238E27FC236}">
                <a16:creationId xmlns:a16="http://schemas.microsoft.com/office/drawing/2014/main" xmlns="" id="{320A28BC-AE81-4C0B-AB73-E7F89498D279}"/>
              </a:ext>
            </a:extLst>
          </p:cNvPr>
          <p:cNvSpPr>
            <a:spLocks/>
          </p:cNvSpPr>
          <p:nvPr/>
        </p:nvSpPr>
        <p:spPr bwMode="auto">
          <a:xfrm rot="16200000">
            <a:off x="4904510" y="3322384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4" name="Freeform 9">
            <a:extLst>
              <a:ext uri="{FF2B5EF4-FFF2-40B4-BE49-F238E27FC236}">
                <a16:creationId xmlns:a16="http://schemas.microsoft.com/office/drawing/2014/main" xmlns="" id="{C3A22756-C715-4C00-916F-5C1529273802}"/>
              </a:ext>
            </a:extLst>
          </p:cNvPr>
          <p:cNvSpPr>
            <a:spLocks/>
          </p:cNvSpPr>
          <p:nvPr/>
        </p:nvSpPr>
        <p:spPr bwMode="auto">
          <a:xfrm rot="5400000">
            <a:off x="5861222" y="2067556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6" name="Freeform 9">
            <a:extLst>
              <a:ext uri="{FF2B5EF4-FFF2-40B4-BE49-F238E27FC236}">
                <a16:creationId xmlns:a16="http://schemas.microsoft.com/office/drawing/2014/main" xmlns="" id="{A29FB220-28A5-4D27-ADA3-21E1B897EF58}"/>
              </a:ext>
            </a:extLst>
          </p:cNvPr>
          <p:cNvSpPr>
            <a:spLocks/>
          </p:cNvSpPr>
          <p:nvPr/>
        </p:nvSpPr>
        <p:spPr bwMode="auto">
          <a:xfrm rot="16200000">
            <a:off x="6807668" y="3320801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7" name="Freeform 9">
            <a:extLst>
              <a:ext uri="{FF2B5EF4-FFF2-40B4-BE49-F238E27FC236}">
                <a16:creationId xmlns:a16="http://schemas.microsoft.com/office/drawing/2014/main" xmlns="" id="{BC83BD00-A1EF-4D37-AAC7-5990B201595C}"/>
              </a:ext>
            </a:extLst>
          </p:cNvPr>
          <p:cNvSpPr>
            <a:spLocks/>
          </p:cNvSpPr>
          <p:nvPr/>
        </p:nvSpPr>
        <p:spPr bwMode="auto">
          <a:xfrm rot="5400000">
            <a:off x="7771210" y="2067556"/>
            <a:ext cx="1419316" cy="1740142"/>
          </a:xfrm>
          <a:custGeom>
            <a:avLst/>
            <a:gdLst>
              <a:gd name="T0" fmla="*/ 1113 w 1258"/>
              <a:gd name="T1" fmla="*/ 1112 h 1530"/>
              <a:gd name="T2" fmla="*/ 418 w 1258"/>
              <a:gd name="T3" fmla="*/ 1112 h 1530"/>
              <a:gd name="T4" fmla="*/ 418 w 1258"/>
              <a:gd name="T5" fmla="*/ 418 h 1530"/>
              <a:gd name="T6" fmla="*/ 1113 w 1258"/>
              <a:gd name="T7" fmla="*/ 418 h 1530"/>
              <a:gd name="T8" fmla="*/ 1258 w 1258"/>
              <a:gd name="T9" fmla="*/ 272 h 1530"/>
              <a:gd name="T10" fmla="*/ 272 w 1258"/>
              <a:gd name="T11" fmla="*/ 272 h 1530"/>
              <a:gd name="T12" fmla="*/ 272 w 1258"/>
              <a:gd name="T13" fmla="*/ 1258 h 1530"/>
              <a:gd name="T14" fmla="*/ 1258 w 1258"/>
              <a:gd name="T15" fmla="*/ 1258 h 1530"/>
              <a:gd name="T16" fmla="*/ 1258 w 1258"/>
              <a:gd name="T17" fmla="*/ 1258 h 1530"/>
              <a:gd name="T18" fmla="*/ 1113 w 1258"/>
              <a:gd name="T19" fmla="*/ 1112 h 15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258" h="1530">
                <a:moveTo>
                  <a:pt x="1113" y="1112"/>
                </a:moveTo>
                <a:cubicBezTo>
                  <a:pt x="921" y="1304"/>
                  <a:pt x="610" y="1304"/>
                  <a:pt x="418" y="1112"/>
                </a:cubicBezTo>
                <a:cubicBezTo>
                  <a:pt x="226" y="920"/>
                  <a:pt x="226" y="609"/>
                  <a:pt x="418" y="418"/>
                </a:cubicBezTo>
                <a:cubicBezTo>
                  <a:pt x="610" y="226"/>
                  <a:pt x="921" y="226"/>
                  <a:pt x="1113" y="418"/>
                </a:cubicBezTo>
                <a:cubicBezTo>
                  <a:pt x="1258" y="272"/>
                  <a:pt x="1258" y="272"/>
                  <a:pt x="1258" y="272"/>
                </a:cubicBezTo>
                <a:cubicBezTo>
                  <a:pt x="986" y="0"/>
                  <a:pt x="545" y="0"/>
                  <a:pt x="272" y="272"/>
                </a:cubicBezTo>
                <a:cubicBezTo>
                  <a:pt x="0" y="544"/>
                  <a:pt x="0" y="986"/>
                  <a:pt x="272" y="1258"/>
                </a:cubicBezTo>
                <a:cubicBezTo>
                  <a:pt x="545" y="1530"/>
                  <a:pt x="986" y="1530"/>
                  <a:pt x="1258" y="1258"/>
                </a:cubicBezTo>
                <a:cubicBezTo>
                  <a:pt x="1258" y="1258"/>
                  <a:pt x="1258" y="1258"/>
                  <a:pt x="1258" y="1258"/>
                </a:cubicBezTo>
                <a:cubicBezTo>
                  <a:pt x="1113" y="1112"/>
                  <a:pt x="1113" y="1112"/>
                  <a:pt x="1113" y="111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282F39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xmlns="" id="{C6498E4F-91B4-4D6C-8874-BADEA5D6EF9C}"/>
              </a:ext>
            </a:extLst>
          </p:cNvPr>
          <p:cNvSpPr txBox="1"/>
          <p:nvPr/>
        </p:nvSpPr>
        <p:spPr>
          <a:xfrm>
            <a:off x="749491" y="6035819"/>
            <a:ext cx="10703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DEBUT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xmlns="" id="{9733E881-F96F-4ED4-B46F-556D8861301E}"/>
              </a:ext>
            </a:extLst>
          </p:cNvPr>
          <p:cNvSpPr txBox="1"/>
          <p:nvPr/>
        </p:nvSpPr>
        <p:spPr>
          <a:xfrm>
            <a:off x="8057522" y="977005"/>
            <a:ext cx="20383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REALISATION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0369387" y="303229"/>
            <a:ext cx="832669" cy="4279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  <a:endParaRPr lang="fr-FR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9407" y="2638341"/>
            <a:ext cx="925072" cy="923466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1077" y="1378256"/>
            <a:ext cx="3528324" cy="1105939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5108" y="2682948"/>
            <a:ext cx="837041" cy="834251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971" y="3823141"/>
            <a:ext cx="1407112" cy="542207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330" y="2593116"/>
            <a:ext cx="921076" cy="888097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856" y="2464412"/>
            <a:ext cx="1265274" cy="1265274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827" y="3308806"/>
            <a:ext cx="2362306" cy="1626357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6720" y="3440344"/>
            <a:ext cx="1218308" cy="1218308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3796" y="3426308"/>
            <a:ext cx="765145" cy="1071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63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title"/>
          </p:nvPr>
        </p:nvSpPr>
        <p:spPr>
          <a:xfrm>
            <a:off x="1252167" y="2483536"/>
            <a:ext cx="9404723" cy="1025208"/>
          </a:xfrm>
        </p:spPr>
        <p:txBody>
          <a:bodyPr/>
          <a:lstStyle/>
          <a:p>
            <a:pPr algn="ctr"/>
            <a:r>
              <a:rPr lang="fr-FR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Réalisation</a:t>
            </a:r>
            <a:r>
              <a:rPr lang="en-US" sz="6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du </a:t>
            </a:r>
            <a:r>
              <a:rPr lang="en-US" sz="6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</a:t>
            </a:r>
            <a:endParaRPr lang="fr-FR" sz="6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369387" y="303229"/>
            <a:ext cx="832669" cy="42799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9</a:t>
            </a:r>
            <a:endParaRPr lang="fr-FR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1384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mpos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5000"/>
                <a:satMod val="300000"/>
              </a:schemeClr>
            </a:gs>
            <a:gs pos="12000">
              <a:schemeClr val="phClr">
                <a:tint val="50000"/>
                <a:shade val="90000"/>
                <a:satMod val="250000"/>
              </a:schemeClr>
            </a:gs>
            <a:gs pos="100000">
              <a:schemeClr val="phClr">
                <a:tint val="85000"/>
                <a:shade val="7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75000"/>
                <a:shade val="95000"/>
                <a:satMod val="175000"/>
              </a:schemeClr>
            </a:gs>
            <a:gs pos="12000">
              <a:schemeClr val="phClr">
                <a:tint val="90000"/>
                <a:shade val="90000"/>
                <a:satMod val="150000"/>
              </a:schemeClr>
            </a:gs>
            <a:gs pos="100000">
              <a:schemeClr val="phClr">
                <a:tint val="100000"/>
                <a:shade val="75000"/>
                <a:satMod val="1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freezing" dir="t">
              <a:rot lat="0" lon="0" rev="6000000"/>
            </a:lightRig>
          </a:scene3d>
          <a:sp3d contourW="12700" prstMaterial="dkEdge">
            <a:bevelT w="44450" h="25400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263A09E57D66342BEF22FB49B0399B2" ma:contentTypeVersion="2" ma:contentTypeDescription="Crée un document." ma:contentTypeScope="" ma:versionID="67ce4dc7bc9a5902fd5cdcb52c99ee75">
  <xsd:schema xmlns:xsd="http://www.w3.org/2001/XMLSchema" xmlns:xs="http://www.w3.org/2001/XMLSchema" xmlns:p="http://schemas.microsoft.com/office/2006/metadata/properties" xmlns:ns2="156281bb-4c3f-4014-aa94-8c2e3ae1f013" targetNamespace="http://schemas.microsoft.com/office/2006/metadata/properties" ma:root="true" ma:fieldsID="0ca1d9f82cafbc3437d60f7990c6cfb4" ns2:_="">
    <xsd:import namespace="156281bb-4c3f-4014-aa94-8c2e3ae1f01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6281bb-4c3f-4014-aa94-8c2e3ae1f01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5938292-15C1-4CFC-82F6-F53E4FD8E0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56281bb-4c3f-4014-aa94-8c2e3ae1f01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25B636-1A64-4F8B-9806-D2F4555F164A}">
  <ds:schemaRefs>
    <ds:schemaRef ds:uri="http://purl.org/dc/elements/1.1/"/>
    <ds:schemaRef ds:uri="http://purl.org/dc/terms/"/>
    <ds:schemaRef ds:uri="156281bb-4c3f-4014-aa94-8c2e3ae1f013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D21B615-D1BA-4F5F-AC82-729861D21CC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3590</TotalTime>
  <Words>150</Words>
  <Application>Microsoft Office PowerPoint</Application>
  <PresentationFormat>Grand écran</PresentationFormat>
  <Paragraphs>48</Paragraphs>
  <Slides>10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Century Gothic</vt:lpstr>
      <vt:lpstr>Noto Sans</vt:lpstr>
      <vt:lpstr>Open Sans</vt:lpstr>
      <vt:lpstr>Open Sans Light</vt:lpstr>
      <vt:lpstr>Playfair Display</vt:lpstr>
      <vt:lpstr>Wingdings</vt:lpstr>
      <vt:lpstr>Wingdings 3</vt:lpstr>
      <vt:lpstr>Ion</vt:lpstr>
      <vt:lpstr> Réalisation d’une Application pour la Détection des Transactions Frauduleuses </vt:lpstr>
      <vt:lpstr> TABLE OF CONTENTS</vt:lpstr>
      <vt:lpstr>Introduction de L’Organisme d’Acceuil </vt:lpstr>
      <vt:lpstr>PROBLEMATQUE</vt:lpstr>
      <vt:lpstr>PROBLEMATIQE</vt:lpstr>
      <vt:lpstr>Présentation PowerPoint</vt:lpstr>
      <vt:lpstr>Mise en œuvre et réalisation</vt:lpstr>
      <vt:lpstr>Présentation PowerPoint</vt:lpstr>
      <vt:lpstr>Réalisation du projet</vt:lpstr>
      <vt:lpstr>Conception et réalisation d’une application web  pour  la Gestion de Suivi d’Insertion des Lauréats Ssi.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Système de Transmission du son par laser</dc:title>
  <dc:creator>Simo chafiq</dc:creator>
  <cp:lastModifiedBy>Compte Microsoft</cp:lastModifiedBy>
  <cp:revision>171</cp:revision>
  <dcterms:created xsi:type="dcterms:W3CDTF">2016-05-22T16:14:45Z</dcterms:created>
  <dcterms:modified xsi:type="dcterms:W3CDTF">2022-09-01T09:21:23Z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0x010100E263A09E57D66342BEF22FB49B0399B2</vt:lpwstr>
  </property>
</Properties>
</file>